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Jua" panose="020B0604020202020204" charset="-127"/>
      <p:regular r:id="rId15"/>
    </p:embeddedFont>
    <p:embeddedFont>
      <p:font typeface="Arimo" panose="020B0604020202020204" charset="0"/>
      <p:regular r:id="rId16"/>
    </p:embeddedFon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Open Sans Bold" panose="020B0806030504020204" charset="0"/>
      <p:regular r:id="rId25"/>
    </p:embeddedFont>
    <p:embeddedFont>
      <p:font typeface="Open Sans Italics" panose="020B0604020202020204" charset="0"/>
      <p:regular r:id="rId26"/>
    </p:embeddedFont>
    <p:embeddedFont>
      <p:font typeface="Quicksand" panose="020B0604020202020204" charset="0"/>
      <p:regular r:id="rId27"/>
    </p:embeddedFont>
    <p:embeddedFont>
      <p:font typeface="Quicksand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7F01A-7BC4-4123-A158-91F681DCD74F}" type="datetimeFigureOut">
              <a:rPr lang="ru-RU" smtClean="0"/>
              <a:t>16.12.2021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BDF34-B1CC-44DB-989D-5433A42FCCF0}" type="slidenum">
              <a:rPr lang="ru-RU" smtClean="0"/>
              <a:t>‹#›</a:t>
            </a:fld>
            <a:endParaRPr lang="ru-RU"/>
          </a:p>
        </p:txBody>
      </p:sp>
    </p:spTree>
    <p:extLst>
      <p:ext uri="{BB962C8B-B14F-4D97-AF65-F5344CB8AC3E}">
        <p14:creationId xmlns:p14="http://schemas.microsoft.com/office/powerpoint/2010/main" val="21616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00000"/>
                </a:solidFill>
                <a:effectLst/>
                <a:latin typeface="Times New Roman" panose="02020603050405020304" pitchFamily="18" charset="0"/>
                <a:ea typeface="Times New Roman" panose="02020603050405020304" pitchFamily="18" charset="0"/>
              </a:rPr>
              <a:t>Утренники, как и любое другое событие, имеет как положительные, так и отрицательные стороны. Во-первых, на малышей ложится большая нагрузка, и моральная, и физическая. Подготовка занимает много времени и сил, зачастую дети участвуют в абсолютно новой для себя роли. Дети нуждаются в поддержке, как со стороны педагогов, так и со стороны родителей.</a:t>
            </a:r>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3EEBDF34-B1CC-44DB-989D-5433A42FCCF0}" type="slidenum">
              <a:rPr lang="ru-RU" smtClean="0"/>
              <a:t>2</a:t>
            </a:fld>
            <a:endParaRPr lang="ru-RU"/>
          </a:p>
        </p:txBody>
      </p:sp>
    </p:spTree>
    <p:extLst>
      <p:ext uri="{BB962C8B-B14F-4D97-AF65-F5344CB8AC3E}">
        <p14:creationId xmlns:p14="http://schemas.microsoft.com/office/powerpoint/2010/main" val="345586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800" u="sng" dirty="0">
                <a:solidFill>
                  <a:srgbClr val="000000"/>
                </a:solidFill>
                <a:effectLst/>
                <a:latin typeface="Times New Roman" panose="02020603050405020304" pitchFamily="18" charset="0"/>
                <a:ea typeface="Times New Roman" panose="02020603050405020304" pitchFamily="18" charset="0"/>
              </a:rPr>
              <a:t>Изготовление костюмов:</a:t>
            </a:r>
            <a:r>
              <a:rPr lang="ru-RU" sz="1800" dirty="0">
                <a:solidFill>
                  <a:srgbClr val="000000"/>
                </a:solidFill>
                <a:effectLst/>
                <a:latin typeface="Times New Roman" panose="02020603050405020304" pitchFamily="18" charset="0"/>
                <a:ea typeface="Times New Roman" panose="02020603050405020304" pitchFamily="18" charset="0"/>
              </a:rPr>
              <a:t> Костюм и для взрослых, и для детей должен быть удобным, не мешать свободно двигаться, соответствовать росту и размеру того, кто его носит. </a:t>
            </a:r>
            <a:endParaRPr lang="ru-RU" sz="1800" dirty="0">
              <a:effectLst/>
              <a:latin typeface="Times New Roman" panose="02020603050405020304" pitchFamily="18" charset="0"/>
              <a:ea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rPr>
              <a:t>Многие родители увлекаются желанием выделить своего ребенка: покупают великолепные длинные, пышные платья девочкам, фраки для мальчиков. Но в них детям не всегда удобно двигаться! И «модники» будут чувствовать себя некомфортно. Очень дорогие, вычурные наряды могут смутить других детей и их родителей.</a:t>
            </a:r>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3EEBDF34-B1CC-44DB-989D-5433A42FCCF0}" type="slidenum">
              <a:rPr lang="ru-RU" smtClean="0"/>
              <a:t>4</a:t>
            </a:fld>
            <a:endParaRPr lang="ru-RU"/>
          </a:p>
        </p:txBody>
      </p:sp>
    </p:spTree>
    <p:extLst>
      <p:ext uri="{BB962C8B-B14F-4D97-AF65-F5344CB8AC3E}">
        <p14:creationId xmlns:p14="http://schemas.microsoft.com/office/powerpoint/2010/main" val="210755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800" dirty="0">
                <a:solidFill>
                  <a:srgbClr val="000000"/>
                </a:solidFill>
                <a:effectLst/>
                <a:latin typeface="Times New Roman" panose="02020603050405020304" pitchFamily="18" charset="0"/>
                <a:ea typeface="Times New Roman" panose="02020603050405020304" pitchFamily="18" charset="0"/>
              </a:rPr>
              <a:t>Самой ответственной является </a:t>
            </a:r>
            <a:r>
              <a:rPr lang="ru-RU" sz="1800" b="1" i="1" dirty="0">
                <a:solidFill>
                  <a:srgbClr val="000000"/>
                </a:solidFill>
                <a:effectLst/>
                <a:latin typeface="Times New Roman" panose="02020603050405020304" pitchFamily="18" charset="0"/>
                <a:ea typeface="Times New Roman" panose="02020603050405020304" pitchFamily="18" charset="0"/>
              </a:rPr>
              <a:t>роль ведущего (целесообразнее делать ведущим воспитателя).</a:t>
            </a:r>
            <a:endParaRPr lang="ru-RU" sz="1800" dirty="0">
              <a:effectLst/>
              <a:latin typeface="Times New Roman" panose="02020603050405020304" pitchFamily="18" charset="0"/>
              <a:ea typeface="Times New Roman" panose="02020603050405020304" pitchFamily="18" charset="0"/>
            </a:endParaRPr>
          </a:p>
          <a:p>
            <a:pPr algn="just"/>
            <a:r>
              <a:rPr lang="ru-RU" sz="1800" b="1" i="1" dirty="0">
                <a:solidFill>
                  <a:srgbClr val="000000"/>
                </a:solidFill>
                <a:effectLst/>
                <a:latin typeface="Times New Roman" panose="02020603050405020304" pitchFamily="18" charset="0"/>
                <a:ea typeface="Times New Roman" panose="02020603050405020304" pitchFamily="18" charset="0"/>
              </a:rPr>
              <a:t>Ведущий </a:t>
            </a:r>
            <a:r>
              <a:rPr lang="ru-RU" sz="1800" dirty="0">
                <a:solidFill>
                  <a:srgbClr val="000000"/>
                </a:solidFill>
                <a:effectLst/>
                <a:latin typeface="Times New Roman" panose="02020603050405020304" pitchFamily="18" charset="0"/>
                <a:ea typeface="Times New Roman" panose="02020603050405020304" pitchFamily="18" charset="0"/>
              </a:rPr>
              <a:t>– это лицо, которое руководит праздничным утренником, объединяет все элементы праздника в единое целое, поясняет детям происходящее, является связующим звеном между зрителями и исполнителями.  От ведущего в большой степени зависит настроение детей на празднике, заинтересованность в происходящем.</a:t>
            </a:r>
            <a:endParaRPr lang="ru-RU"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Выучите наизусть слова; поэтому основной вашей задачей является тщательная подготовка. Для любого воспитателя – роль ведущего подобна экзамену, и на нём нельзя провалиться, поэтому отнеситесь ответственно к своей роли, выучите наизусть слова. Во время праздника, вас будет одолевать волнение, что вполне естественно, поэтому приготовьте себе некую подсказку, которая поможет вспомнить ваши слова и действия. Не забудьте об эстетичности её оформления.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Не оставляйте без внимания ваш внешний вид;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не оставляйте без внимания и ваш внешний вид. Одежда, обувь и макияж должны быть праздничными, но не вызывающими, поэтому исключены глубокие декольте, короткие юбки, «шлёпки».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Хорошо знайте слова песен и движения танцев, да и сам ход мероприятия;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Держитесь свободно и естественно.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Говорите достаточно громко, отчетливо и выразительно. Ведущий не должен быть многословен. То, что нужно сообщить детям, должно быть изложено просто и понятно. Оживляйте речь уместной шуткой, вопросами к детям, гостям (например: «Вы не видели, как наши малыши пляшут с платочками?»);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Будьте находчивой;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на утреннике могут возникнуть непредвиденные моменты (дети не успели переодеться, изменился состав исполнителей, несвоевременно появился персонаж, пропустили музыкальный номер и др.). В таких случаях – не теряйтесь - быстро найти выход из затруднительного положения помогут шутки, загадки и др., ведь зрители и гости не знают, как это должно быть по сценарию.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Организованно закончите праздник.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Поблагодарите гостей, обязательно напомните, по какому поводу все собрались в зале (еще раз поздравьте всех с праздником), попрощайтесь с ними, предложите детям выйти из зала организованно.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3EEBDF34-B1CC-44DB-989D-5433A42FCCF0}" type="slidenum">
              <a:rPr lang="ru-RU" smtClean="0"/>
              <a:t>6</a:t>
            </a:fld>
            <a:endParaRPr lang="ru-RU"/>
          </a:p>
        </p:txBody>
      </p:sp>
    </p:spTree>
    <p:extLst>
      <p:ext uri="{BB962C8B-B14F-4D97-AF65-F5344CB8AC3E}">
        <p14:creationId xmlns:p14="http://schemas.microsoft.com/office/powerpoint/2010/main" val="423926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800" i="1" dirty="0">
                <a:solidFill>
                  <a:srgbClr val="000000"/>
                </a:solidFill>
                <a:effectLst/>
                <a:latin typeface="Times New Roman" panose="02020603050405020304" pitchFamily="18" charset="0"/>
                <a:ea typeface="Times New Roman" panose="02020603050405020304" pitchFamily="18" charset="0"/>
              </a:rPr>
              <a:t>Воспитатель, не выступающие в каких-либо ролях</a:t>
            </a:r>
            <a:endParaRPr lang="ru-RU"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rPr>
              <a:t>Не забудьте про внешний вид.</a:t>
            </a:r>
            <a:endParaRPr lang="ru-RU"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rPr>
              <a:t>Перед утренником разложите все атрибуты, необходимые по сценарию, проверьте их количество, поставить нужное число стульчиков.</a:t>
            </a:r>
            <a:endParaRPr lang="ru-RU"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rPr>
              <a:t>Во время проведения утренника внимательно следите, как воспринимают ребята выступления, готовьте атрибуты, детали костюмов, вовремя переодевайте детей, помогайте им, если это необходимо, при проведении игры, следите за безопасностью. Пойте и, по необходимости, танцуйте вместе с детьми. Взрослые персонажи так же участвуют в играх и танцах (встают в пары с детьми). Большое удовольствие доставляют детям сольные и групповые выступления воспитателей. Они могут показать различные танцы, спеть песни, исполнить роль персонажа.</a:t>
            </a:r>
            <a:endParaRPr lang="ru-RU"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rPr>
              <a:t>Вы так же хорошо должны знать программу и весь ход праздника.</a:t>
            </a:r>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3EEBDF34-B1CC-44DB-989D-5433A42FCCF0}" type="slidenum">
              <a:rPr lang="ru-RU" smtClean="0"/>
              <a:t>7</a:t>
            </a:fld>
            <a:endParaRPr lang="ru-RU"/>
          </a:p>
        </p:txBody>
      </p:sp>
    </p:spTree>
    <p:extLst>
      <p:ext uri="{BB962C8B-B14F-4D97-AF65-F5344CB8AC3E}">
        <p14:creationId xmlns:p14="http://schemas.microsoft.com/office/powerpoint/2010/main" val="130145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svg"/><Relationship Id="rId18" Type="http://schemas.openxmlformats.org/officeDocument/2006/relationships/image" Target="../media/image11.png"/><Relationship Id="rId3" Type="http://schemas.openxmlformats.org/officeDocument/2006/relationships/image" Target="../media/image38.svg"/><Relationship Id="rId7" Type="http://schemas.openxmlformats.org/officeDocument/2006/relationships/image" Target="../media/image18.svg"/><Relationship Id="rId12" Type="http://schemas.openxmlformats.org/officeDocument/2006/relationships/image" Target="../media/image7.png"/><Relationship Id="rId17" Type="http://schemas.openxmlformats.org/officeDocument/2006/relationships/image" Target="../media/image48.svg"/><Relationship Id="rId2" Type="http://schemas.openxmlformats.org/officeDocument/2006/relationships/image" Target="../media/image37.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46.svg"/><Relationship Id="rId10" Type="http://schemas.openxmlformats.org/officeDocument/2006/relationships/image" Target="../media/image43.png"/><Relationship Id="rId19" Type="http://schemas.openxmlformats.org/officeDocument/2006/relationships/image" Target="../media/image12.svg"/><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image" Target="../media/image4.svg"/><Relationship Id="rId2" Type="http://schemas.openxmlformats.org/officeDocument/2006/relationships/notesSlide" Target="../notesSlides/notesSlide1.xml"/><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4.svg"/><Relationship Id="rId4" Type="http://schemas.openxmlformats.org/officeDocument/2006/relationships/image" Target="../media/image8.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4.svg"/><Relationship Id="rId3" Type="http://schemas.openxmlformats.org/officeDocument/2006/relationships/image" Target="../media/image36.svg"/><Relationship Id="rId7" Type="http://schemas.openxmlformats.org/officeDocument/2006/relationships/image" Target="../media/image32.svg"/><Relationship Id="rId12" Type="http://schemas.openxmlformats.org/officeDocument/2006/relationships/image" Target="../media/image23.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D3D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09189" y="3713024"/>
            <a:ext cx="7020631" cy="7177226"/>
          </a:xfrm>
          <a:prstGeom prst="rect">
            <a:avLst/>
          </a:prstGeom>
        </p:spPr>
      </p:pic>
      <p:grpSp>
        <p:nvGrpSpPr>
          <p:cNvPr id="3" name="Group 3"/>
          <p:cNvGrpSpPr/>
          <p:nvPr/>
        </p:nvGrpSpPr>
        <p:grpSpPr>
          <a:xfrm>
            <a:off x="1716062" y="2799045"/>
            <a:ext cx="9502529" cy="6134848"/>
            <a:chOff x="0" y="-66675"/>
            <a:chExt cx="12670039" cy="8179798"/>
          </a:xfrm>
        </p:grpSpPr>
        <p:sp>
          <p:nvSpPr>
            <p:cNvPr id="4" name="TextBox 4"/>
            <p:cNvSpPr txBox="1"/>
            <p:nvPr/>
          </p:nvSpPr>
          <p:spPr>
            <a:xfrm>
              <a:off x="0" y="1113065"/>
              <a:ext cx="12670039" cy="3761713"/>
            </a:xfrm>
            <a:prstGeom prst="rect">
              <a:avLst/>
            </a:prstGeom>
          </p:spPr>
          <p:txBody>
            <a:bodyPr lIns="0" tIns="0" rIns="0" bIns="0" rtlCol="0" anchor="t">
              <a:spAutoFit/>
            </a:bodyPr>
            <a:lstStyle/>
            <a:p>
              <a:pPr algn="ctr">
                <a:lnSpc>
                  <a:spcPts val="11000"/>
                </a:lnSpc>
              </a:pPr>
              <a:r>
                <a:rPr lang="en-US" sz="11000" dirty="0">
                  <a:solidFill>
                    <a:srgbClr val="498B71"/>
                  </a:solidFill>
                  <a:latin typeface="Jua"/>
                </a:rPr>
                <a:t>"</a:t>
              </a:r>
              <a:r>
                <a:rPr lang="en-US" sz="11000" dirty="0" err="1">
                  <a:solidFill>
                    <a:srgbClr val="498B71"/>
                  </a:solidFill>
                  <a:latin typeface="Jua"/>
                </a:rPr>
                <a:t>Новогодний</a:t>
              </a:r>
              <a:r>
                <a:rPr lang="en-US" sz="11000" dirty="0">
                  <a:solidFill>
                    <a:srgbClr val="498B71"/>
                  </a:solidFill>
                  <a:latin typeface="Jua"/>
                </a:rPr>
                <a:t> </a:t>
              </a:r>
              <a:r>
                <a:rPr lang="ru-RU" sz="11000" dirty="0">
                  <a:solidFill>
                    <a:srgbClr val="498B71"/>
                  </a:solidFill>
                  <a:latin typeface="Jua"/>
                </a:rPr>
                <a:t>утренник</a:t>
              </a:r>
              <a:r>
                <a:rPr lang="en-US" sz="11000" dirty="0">
                  <a:solidFill>
                    <a:srgbClr val="498B71"/>
                  </a:solidFill>
                  <a:latin typeface="Jua"/>
                </a:rPr>
                <a:t>"</a:t>
              </a:r>
            </a:p>
          </p:txBody>
        </p:sp>
        <p:sp>
          <p:nvSpPr>
            <p:cNvPr id="5" name="TextBox 5"/>
            <p:cNvSpPr txBox="1"/>
            <p:nvPr/>
          </p:nvSpPr>
          <p:spPr>
            <a:xfrm>
              <a:off x="324834" y="5780028"/>
              <a:ext cx="12020371" cy="2333095"/>
            </a:xfrm>
            <a:prstGeom prst="rect">
              <a:avLst/>
            </a:prstGeom>
          </p:spPr>
          <p:txBody>
            <a:bodyPr lIns="0" tIns="0" rIns="0" bIns="0" rtlCol="0" anchor="t">
              <a:spAutoFit/>
            </a:bodyPr>
            <a:lstStyle/>
            <a:p>
              <a:pPr algn="r">
                <a:lnSpc>
                  <a:spcPts val="3500"/>
                </a:lnSpc>
              </a:pPr>
              <a:endParaRPr/>
            </a:p>
            <a:p>
              <a:pPr algn="r">
                <a:lnSpc>
                  <a:spcPts val="3500"/>
                </a:lnSpc>
              </a:pPr>
              <a:r>
                <a:rPr lang="en-US" sz="2500">
                  <a:solidFill>
                    <a:srgbClr val="264233"/>
                  </a:solidFill>
                  <a:latin typeface="Quicksand"/>
                </a:rPr>
                <a:t>Подготовила: </a:t>
              </a:r>
            </a:p>
            <a:p>
              <a:pPr algn="r">
                <a:lnSpc>
                  <a:spcPts val="3500"/>
                </a:lnSpc>
              </a:pPr>
              <a:r>
                <a:rPr lang="en-US" sz="2500">
                  <a:solidFill>
                    <a:srgbClr val="264233"/>
                  </a:solidFill>
                  <a:latin typeface="Quicksand"/>
                </a:rPr>
                <a:t>Котельникова Юлия Вячеславовна</a:t>
              </a:r>
            </a:p>
            <a:p>
              <a:pPr algn="r">
                <a:lnSpc>
                  <a:spcPts val="3500"/>
                </a:lnSpc>
              </a:pPr>
              <a:r>
                <a:rPr lang="en-US" sz="2500">
                  <a:solidFill>
                    <a:srgbClr val="264233"/>
                  </a:solidFill>
                  <a:latin typeface="Quicksand"/>
                </a:rPr>
                <a:t> (методист)</a:t>
              </a:r>
            </a:p>
          </p:txBody>
        </p:sp>
        <p:sp>
          <p:nvSpPr>
            <p:cNvPr id="6" name="TextBox 6"/>
            <p:cNvSpPr txBox="1"/>
            <p:nvPr/>
          </p:nvSpPr>
          <p:spPr>
            <a:xfrm>
              <a:off x="324834" y="-66675"/>
              <a:ext cx="12020371" cy="696502"/>
            </a:xfrm>
            <a:prstGeom prst="rect">
              <a:avLst/>
            </a:prstGeom>
          </p:spPr>
          <p:txBody>
            <a:bodyPr lIns="0" tIns="0" rIns="0" bIns="0" rtlCol="0" anchor="t">
              <a:spAutoFit/>
            </a:bodyPr>
            <a:lstStyle/>
            <a:p>
              <a:pPr algn="ctr">
                <a:lnSpc>
                  <a:spcPts val="4340"/>
                </a:lnSpc>
              </a:pPr>
              <a:r>
                <a:rPr lang="en-US" sz="3100" dirty="0" err="1">
                  <a:solidFill>
                    <a:srgbClr val="264233"/>
                  </a:solidFill>
                  <a:latin typeface="Quicksand Bold"/>
                </a:rPr>
                <a:t>Подготовка</a:t>
              </a:r>
              <a:r>
                <a:rPr lang="en-US" sz="3100" dirty="0">
                  <a:solidFill>
                    <a:srgbClr val="264233"/>
                  </a:solidFill>
                  <a:latin typeface="Quicksand Bold"/>
                </a:rPr>
                <a:t>, </a:t>
              </a:r>
              <a:r>
                <a:rPr lang="en-US" sz="3100" dirty="0" err="1">
                  <a:solidFill>
                    <a:srgbClr val="264233"/>
                  </a:solidFill>
                  <a:latin typeface="Quicksand Bold"/>
                </a:rPr>
                <a:t>организация</a:t>
              </a:r>
              <a:r>
                <a:rPr lang="en-US" sz="3100" dirty="0">
                  <a:solidFill>
                    <a:srgbClr val="264233"/>
                  </a:solidFill>
                  <a:latin typeface="Quicksand Bold"/>
                </a:rPr>
                <a:t> и </a:t>
              </a:r>
              <a:r>
                <a:rPr lang="en-US" sz="3100" dirty="0" err="1">
                  <a:solidFill>
                    <a:srgbClr val="264233"/>
                  </a:solidFill>
                  <a:latin typeface="Quicksand Bold"/>
                </a:rPr>
                <a:t>проведение</a:t>
              </a:r>
              <a:endParaRPr lang="en-US" sz="3100" dirty="0">
                <a:solidFill>
                  <a:srgbClr val="264233"/>
                </a:solidFill>
                <a:latin typeface="Quicksand Bold"/>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3779">
            <a:off x="16254302" y="6018873"/>
            <a:ext cx="3185047" cy="623679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24961">
            <a:off x="17044557" y="8226956"/>
            <a:ext cx="1121728" cy="201855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8132715" y="5487423"/>
            <a:ext cx="437438" cy="46134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2444">
            <a:off x="10930750" y="7828343"/>
            <a:ext cx="575682" cy="60714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627176">
            <a:off x="14914390" y="2586414"/>
            <a:ext cx="498057" cy="52527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1213">
            <a:off x="-1353231" y="-1605934"/>
            <a:ext cx="3403418" cy="6664402"/>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790944">
            <a:off x="-250840" y="-49775"/>
            <a:ext cx="1198635" cy="2156950"/>
          </a:xfrm>
          <a:prstGeom prst="rect">
            <a:avLst/>
          </a:prstGeom>
        </p:spPr>
      </p:pic>
      <p:sp>
        <p:nvSpPr>
          <p:cNvPr id="14" name="TextBox 14"/>
          <p:cNvSpPr txBox="1"/>
          <p:nvPr/>
        </p:nvSpPr>
        <p:spPr>
          <a:xfrm>
            <a:off x="2223391" y="179130"/>
            <a:ext cx="14881009" cy="849570"/>
          </a:xfrm>
          <a:prstGeom prst="rect">
            <a:avLst/>
          </a:prstGeom>
        </p:spPr>
        <p:txBody>
          <a:bodyPr lIns="0" tIns="0" rIns="0" bIns="0" rtlCol="0" anchor="t">
            <a:spAutoFit/>
          </a:bodyPr>
          <a:lstStyle/>
          <a:p>
            <a:pPr algn="ctr">
              <a:lnSpc>
                <a:spcPts val="3360"/>
              </a:lnSpc>
            </a:pPr>
            <a:r>
              <a:rPr lang="en-US" sz="2400" dirty="0" err="1">
                <a:solidFill>
                  <a:srgbClr val="264233"/>
                </a:solidFill>
                <a:latin typeface="Quicksand Bold"/>
              </a:rPr>
              <a:t>Государственное</a:t>
            </a:r>
            <a:r>
              <a:rPr lang="en-US" sz="2400" dirty="0">
                <a:solidFill>
                  <a:srgbClr val="264233"/>
                </a:solidFill>
                <a:latin typeface="Quicksand Bold"/>
              </a:rPr>
              <a:t> </a:t>
            </a:r>
            <a:r>
              <a:rPr lang="en-US" sz="2400" dirty="0" err="1">
                <a:solidFill>
                  <a:srgbClr val="264233"/>
                </a:solidFill>
                <a:latin typeface="Quicksand Bold"/>
              </a:rPr>
              <a:t>бюджетное</a:t>
            </a:r>
            <a:r>
              <a:rPr lang="en-US" sz="2400" dirty="0">
                <a:solidFill>
                  <a:srgbClr val="264233"/>
                </a:solidFill>
                <a:latin typeface="Quicksand Bold"/>
              </a:rPr>
              <a:t> </a:t>
            </a:r>
            <a:r>
              <a:rPr lang="en-US" sz="2400" dirty="0" err="1">
                <a:solidFill>
                  <a:srgbClr val="264233"/>
                </a:solidFill>
                <a:latin typeface="Quicksand Bold"/>
              </a:rPr>
              <a:t>дошкольное</a:t>
            </a:r>
            <a:r>
              <a:rPr lang="en-US" sz="2400" dirty="0">
                <a:solidFill>
                  <a:srgbClr val="264233"/>
                </a:solidFill>
                <a:latin typeface="Quicksand Bold"/>
              </a:rPr>
              <a:t> </a:t>
            </a:r>
            <a:r>
              <a:rPr lang="en-US" sz="2400" dirty="0" err="1">
                <a:solidFill>
                  <a:srgbClr val="264233"/>
                </a:solidFill>
                <a:latin typeface="Quicksand Bold"/>
              </a:rPr>
              <a:t>образовательное</a:t>
            </a:r>
            <a:r>
              <a:rPr lang="en-US" sz="2400" dirty="0">
                <a:solidFill>
                  <a:srgbClr val="264233"/>
                </a:solidFill>
                <a:latin typeface="Quicksand Bold"/>
              </a:rPr>
              <a:t> </a:t>
            </a:r>
            <a:r>
              <a:rPr lang="en-US" sz="2400" dirty="0" err="1">
                <a:solidFill>
                  <a:srgbClr val="264233"/>
                </a:solidFill>
                <a:latin typeface="Quicksand Bold"/>
              </a:rPr>
              <a:t>учреждение</a:t>
            </a:r>
            <a:r>
              <a:rPr lang="en-US" sz="2400" dirty="0">
                <a:solidFill>
                  <a:srgbClr val="264233"/>
                </a:solidFill>
                <a:latin typeface="Quicksand Bold"/>
              </a:rPr>
              <a:t> </a:t>
            </a:r>
            <a:r>
              <a:rPr lang="en-US" sz="2400" dirty="0" err="1">
                <a:solidFill>
                  <a:srgbClr val="264233"/>
                </a:solidFill>
                <a:latin typeface="Quicksand Bold"/>
              </a:rPr>
              <a:t>детский</a:t>
            </a:r>
            <a:r>
              <a:rPr lang="en-US" sz="2400" dirty="0">
                <a:solidFill>
                  <a:srgbClr val="264233"/>
                </a:solidFill>
                <a:latin typeface="Quicksand Bold"/>
              </a:rPr>
              <a:t> </a:t>
            </a:r>
            <a:r>
              <a:rPr lang="en-US" sz="2400" dirty="0" err="1">
                <a:solidFill>
                  <a:srgbClr val="264233"/>
                </a:solidFill>
                <a:latin typeface="Quicksand Bold"/>
              </a:rPr>
              <a:t>сад</a:t>
            </a:r>
            <a:r>
              <a:rPr lang="en-US" sz="2400" dirty="0">
                <a:solidFill>
                  <a:srgbClr val="264233"/>
                </a:solidFill>
                <a:latin typeface="Quicksand Bold"/>
              </a:rPr>
              <a:t> № 33 </a:t>
            </a:r>
            <a:endParaRPr lang="ru-RU" sz="2400" dirty="0">
              <a:solidFill>
                <a:srgbClr val="264233"/>
              </a:solidFill>
              <a:latin typeface="Quicksand Bold"/>
            </a:endParaRPr>
          </a:p>
          <a:p>
            <a:pPr algn="ctr">
              <a:lnSpc>
                <a:spcPts val="3360"/>
              </a:lnSpc>
            </a:pPr>
            <a:r>
              <a:rPr lang="en-US" sz="2400" dirty="0" err="1">
                <a:solidFill>
                  <a:srgbClr val="264233"/>
                </a:solidFill>
                <a:latin typeface="Quicksand Bold"/>
              </a:rPr>
              <a:t>Выборгского</a:t>
            </a:r>
            <a:r>
              <a:rPr lang="en-US" sz="2400" dirty="0">
                <a:solidFill>
                  <a:srgbClr val="264233"/>
                </a:solidFill>
                <a:latin typeface="Quicksand Bold"/>
              </a:rPr>
              <a:t> </a:t>
            </a:r>
            <a:r>
              <a:rPr lang="en-US" sz="2400" dirty="0" err="1">
                <a:solidFill>
                  <a:srgbClr val="264233"/>
                </a:solidFill>
                <a:latin typeface="Quicksand Bold"/>
              </a:rPr>
              <a:t>района</a:t>
            </a:r>
            <a:r>
              <a:rPr lang="en-US" sz="2400" dirty="0">
                <a:solidFill>
                  <a:srgbClr val="264233"/>
                </a:solidFill>
                <a:latin typeface="Quicksand Bold"/>
              </a:rPr>
              <a:t> </a:t>
            </a:r>
            <a:r>
              <a:rPr lang="en-US" sz="2400" dirty="0" err="1">
                <a:solidFill>
                  <a:srgbClr val="264233"/>
                </a:solidFill>
                <a:latin typeface="Quicksand Bold"/>
              </a:rPr>
              <a:t>Санкт-Петербурга</a:t>
            </a:r>
            <a:endParaRPr lang="en-US" sz="2400" dirty="0">
              <a:solidFill>
                <a:srgbClr val="264233"/>
              </a:solidFill>
              <a:latin typeface="Quicksand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D3D3"/>
        </a:solidFill>
        <a:effectLst/>
      </p:bgPr>
    </p:bg>
    <p:spTree>
      <p:nvGrpSpPr>
        <p:cNvPr id="1" name=""/>
        <p:cNvGrpSpPr/>
        <p:nvPr/>
      </p:nvGrpSpPr>
      <p:grpSpPr>
        <a:xfrm>
          <a:off x="0" y="0"/>
          <a:ext cx="0" cy="0"/>
          <a:chOff x="0" y="0"/>
          <a:chExt cx="0" cy="0"/>
        </a:xfrm>
      </p:grpSpPr>
      <p:sp>
        <p:nvSpPr>
          <p:cNvPr id="2" name="TextBox 2"/>
          <p:cNvSpPr txBox="1"/>
          <p:nvPr/>
        </p:nvSpPr>
        <p:spPr>
          <a:xfrm>
            <a:off x="448896" y="2286144"/>
            <a:ext cx="4451303" cy="5018809"/>
          </a:xfrm>
          <a:prstGeom prst="rect">
            <a:avLst/>
          </a:prstGeom>
        </p:spPr>
        <p:txBody>
          <a:bodyPr lIns="0" tIns="0" rIns="0" bIns="0" rtlCol="0" anchor="t">
            <a:spAutoFit/>
          </a:bodyPr>
          <a:lstStyle/>
          <a:p>
            <a:pPr marL="0" lvl="0" indent="0" algn="ctr">
              <a:lnSpc>
                <a:spcPts val="6803"/>
              </a:lnSpc>
            </a:pPr>
            <a:r>
              <a:rPr lang="en-US" sz="3677" spc="581">
                <a:solidFill>
                  <a:srgbClr val="264233"/>
                </a:solidFill>
                <a:latin typeface="Jua"/>
              </a:rPr>
              <a:t>При анализе качества проведения праздника, оцениваются:</a:t>
            </a:r>
            <a:r>
              <a:rPr lang="en-US" sz="3677" u="none" spc="581">
                <a:solidFill>
                  <a:srgbClr val="264233"/>
                </a:solidFill>
                <a:latin typeface="Jua"/>
              </a:rPr>
              <a:t> </a:t>
            </a:r>
          </a:p>
          <a:p>
            <a:pPr marL="0" lvl="0" indent="0">
              <a:lnSpc>
                <a:spcPts val="4045"/>
              </a:lnSpc>
            </a:pPr>
            <a:endParaRPr lang="en-US" sz="3677" u="none" spc="581">
              <a:solidFill>
                <a:srgbClr val="264233"/>
              </a:solidFill>
              <a:latin typeface="Jua"/>
            </a:endParaRPr>
          </a:p>
        </p:txBody>
      </p:sp>
      <p:grpSp>
        <p:nvGrpSpPr>
          <p:cNvPr id="3" name="Group 3"/>
          <p:cNvGrpSpPr/>
          <p:nvPr/>
        </p:nvGrpSpPr>
        <p:grpSpPr>
          <a:xfrm>
            <a:off x="5069308" y="665583"/>
            <a:ext cx="12189992" cy="8955834"/>
            <a:chOff x="0" y="0"/>
            <a:chExt cx="3801136" cy="2792647"/>
          </a:xfrm>
        </p:grpSpPr>
        <p:sp>
          <p:nvSpPr>
            <p:cNvPr id="4" name="Freeform 4"/>
            <p:cNvSpPr/>
            <p:nvPr/>
          </p:nvSpPr>
          <p:spPr>
            <a:xfrm>
              <a:off x="0" y="0"/>
              <a:ext cx="3801136" cy="2792647"/>
            </a:xfrm>
            <a:custGeom>
              <a:avLst/>
              <a:gdLst/>
              <a:ahLst/>
              <a:cxnLst/>
              <a:rect l="l" t="t" r="r" b="b"/>
              <a:pathLst>
                <a:path w="3801136" h="2792647">
                  <a:moveTo>
                    <a:pt x="3676676" y="2792647"/>
                  </a:moveTo>
                  <a:lnTo>
                    <a:pt x="124460" y="2792647"/>
                  </a:lnTo>
                  <a:cubicBezTo>
                    <a:pt x="55880" y="2792647"/>
                    <a:pt x="0" y="2736767"/>
                    <a:pt x="0" y="2668187"/>
                  </a:cubicBezTo>
                  <a:lnTo>
                    <a:pt x="0" y="124460"/>
                  </a:lnTo>
                  <a:cubicBezTo>
                    <a:pt x="0" y="55880"/>
                    <a:pt x="55880" y="0"/>
                    <a:pt x="124460" y="0"/>
                  </a:cubicBezTo>
                  <a:lnTo>
                    <a:pt x="3676676" y="0"/>
                  </a:lnTo>
                  <a:cubicBezTo>
                    <a:pt x="3745256" y="0"/>
                    <a:pt x="3801136" y="55880"/>
                    <a:pt x="3801136" y="124460"/>
                  </a:cubicBezTo>
                  <a:lnTo>
                    <a:pt x="3801136" y="2668187"/>
                  </a:lnTo>
                  <a:cubicBezTo>
                    <a:pt x="3801136" y="2736767"/>
                    <a:pt x="3745256" y="2792647"/>
                    <a:pt x="3676676" y="2792647"/>
                  </a:cubicBezTo>
                  <a:close/>
                </a:path>
              </a:pathLst>
            </a:custGeom>
            <a:solidFill>
              <a:srgbClr val="FFFFFF"/>
            </a:solidFill>
          </p:spPr>
        </p:sp>
      </p:grpSp>
      <p:sp>
        <p:nvSpPr>
          <p:cNvPr id="5" name="TextBox 5"/>
          <p:cNvSpPr txBox="1"/>
          <p:nvPr/>
        </p:nvSpPr>
        <p:spPr>
          <a:xfrm>
            <a:off x="5926271" y="942975"/>
            <a:ext cx="11333029" cy="8753097"/>
          </a:xfrm>
          <a:prstGeom prst="rect">
            <a:avLst/>
          </a:prstGeom>
        </p:spPr>
        <p:txBody>
          <a:bodyPr lIns="0" tIns="0" rIns="0" bIns="0" rtlCol="0" anchor="t">
            <a:spAutoFit/>
          </a:bodyPr>
          <a:lstStyle/>
          <a:p>
            <a:pPr>
              <a:lnSpc>
                <a:spcPts val="4044"/>
              </a:lnSpc>
            </a:pPr>
            <a:r>
              <a:rPr lang="en-US" sz="2678">
                <a:solidFill>
                  <a:srgbClr val="264233"/>
                </a:solidFill>
                <a:latin typeface="Quicksand"/>
              </a:rPr>
              <a:t>деятельность детей во время</a:t>
            </a:r>
            <a:r>
              <a:rPr lang="en-US" sz="2678" u="none">
                <a:solidFill>
                  <a:srgbClr val="264233"/>
                </a:solidFill>
                <a:latin typeface="Quicksand"/>
              </a:rPr>
              <a:t> праздника, их самочувствие, эмоциональное состояние, степень активности и заинтересованности, качество выступлений.</a:t>
            </a:r>
          </a:p>
          <a:p>
            <a:pPr>
              <a:lnSpc>
                <a:spcPts val="2081"/>
              </a:lnSpc>
            </a:pPr>
            <a:endParaRPr lang="en-US" sz="2678" u="none">
              <a:solidFill>
                <a:srgbClr val="264233"/>
              </a:solidFill>
              <a:latin typeface="Quicksand"/>
            </a:endParaRPr>
          </a:p>
          <a:p>
            <a:pPr>
              <a:lnSpc>
                <a:spcPts val="4044"/>
              </a:lnSpc>
            </a:pPr>
            <a:r>
              <a:rPr lang="en-US" sz="2678" u="none">
                <a:solidFill>
                  <a:srgbClr val="264233"/>
                </a:solidFill>
                <a:latin typeface="Quicksand"/>
              </a:rPr>
              <a:t>деятельность музыкального руководителя и воспитателей, их профессионализм в составлении сценария, умение распределять роли, степень и характер взаимодействия друг с другом и детьми.</a:t>
            </a:r>
          </a:p>
          <a:p>
            <a:pPr>
              <a:lnSpc>
                <a:spcPts val="2081"/>
              </a:lnSpc>
            </a:pPr>
            <a:endParaRPr lang="en-US" sz="2678" u="none">
              <a:solidFill>
                <a:srgbClr val="264233"/>
              </a:solidFill>
              <a:latin typeface="Quicksand"/>
            </a:endParaRPr>
          </a:p>
          <a:p>
            <a:pPr>
              <a:lnSpc>
                <a:spcPts val="4044"/>
              </a:lnSpc>
            </a:pPr>
            <a:r>
              <a:rPr lang="en-US" sz="2678" u="none">
                <a:solidFill>
                  <a:srgbClr val="264233"/>
                </a:solidFill>
                <a:latin typeface="Quicksand"/>
              </a:rPr>
              <a:t>качество используемого музыкального репертуара, его доступность, художественность и соответствие тематике праздника.</a:t>
            </a:r>
          </a:p>
          <a:p>
            <a:pPr>
              <a:lnSpc>
                <a:spcPts val="2534"/>
              </a:lnSpc>
            </a:pPr>
            <a:endParaRPr lang="en-US" sz="2678" u="none">
              <a:solidFill>
                <a:srgbClr val="264233"/>
              </a:solidFill>
              <a:latin typeface="Quicksand"/>
            </a:endParaRPr>
          </a:p>
          <a:p>
            <a:pPr>
              <a:lnSpc>
                <a:spcPts val="4044"/>
              </a:lnSpc>
            </a:pPr>
            <a:r>
              <a:rPr lang="en-US" sz="2678" u="none">
                <a:solidFill>
                  <a:srgbClr val="264233"/>
                </a:solidFill>
                <a:latin typeface="Quicksand"/>
              </a:rPr>
              <a:t>качество исполнения музыкального репертуара.</a:t>
            </a:r>
          </a:p>
          <a:p>
            <a:pPr>
              <a:lnSpc>
                <a:spcPts val="2383"/>
              </a:lnSpc>
            </a:pPr>
            <a:endParaRPr lang="en-US" sz="2678" u="none">
              <a:solidFill>
                <a:srgbClr val="264233"/>
              </a:solidFill>
              <a:latin typeface="Quicksand"/>
            </a:endParaRPr>
          </a:p>
          <a:p>
            <a:pPr>
              <a:lnSpc>
                <a:spcPts val="4044"/>
              </a:lnSpc>
            </a:pPr>
            <a:r>
              <a:rPr lang="en-US" sz="2678" u="none">
                <a:solidFill>
                  <a:srgbClr val="264233"/>
                </a:solidFill>
                <a:latin typeface="Quicksand"/>
              </a:rPr>
              <a:t>организационные моменты праздника, согласованность работы всего коллектива при подготовке в проведении праздника.</a:t>
            </a:r>
          </a:p>
          <a:p>
            <a:pPr>
              <a:lnSpc>
                <a:spcPts val="2685"/>
              </a:lnSpc>
            </a:pPr>
            <a:endParaRPr lang="en-US" sz="2678" u="none">
              <a:solidFill>
                <a:srgbClr val="264233"/>
              </a:solidFill>
              <a:latin typeface="Quicksand"/>
            </a:endParaRPr>
          </a:p>
          <a:p>
            <a:pPr>
              <a:lnSpc>
                <a:spcPts val="4044"/>
              </a:lnSpc>
            </a:pPr>
            <a:r>
              <a:rPr lang="en-US" sz="2678" u="none">
                <a:solidFill>
                  <a:srgbClr val="264233"/>
                </a:solidFill>
                <a:latin typeface="Quicksand"/>
              </a:rPr>
              <a:t>праздничное оформление зала.</a:t>
            </a:r>
          </a:p>
          <a:p>
            <a:pPr>
              <a:lnSpc>
                <a:spcPts val="4518"/>
              </a:lnSpc>
            </a:pPr>
            <a:endParaRPr lang="en-US" sz="2678" u="none">
              <a:solidFill>
                <a:srgbClr val="264233"/>
              </a:solidFill>
              <a:latin typeface="Quicksand"/>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444">
            <a:off x="5336529" y="1042105"/>
            <a:ext cx="446259" cy="470645"/>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444">
            <a:off x="5336529" y="2923701"/>
            <a:ext cx="446259" cy="47064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444">
            <a:off x="5336529" y="4664436"/>
            <a:ext cx="446259" cy="470645"/>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444">
            <a:off x="5336529" y="6472235"/>
            <a:ext cx="446259" cy="470645"/>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444">
            <a:off x="5336529" y="7313372"/>
            <a:ext cx="446259" cy="470645"/>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444">
            <a:off x="5336529" y="8634285"/>
            <a:ext cx="446259" cy="4706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4B4B"/>
        </a:solidFill>
        <a:effectLst/>
      </p:bgPr>
    </p:bg>
    <p:spTree>
      <p:nvGrpSpPr>
        <p:cNvPr id="1" name=""/>
        <p:cNvGrpSpPr/>
        <p:nvPr/>
      </p:nvGrpSpPr>
      <p:grpSpPr>
        <a:xfrm>
          <a:off x="0" y="0"/>
          <a:ext cx="0" cy="0"/>
          <a:chOff x="0" y="0"/>
          <a:chExt cx="0" cy="0"/>
        </a:xfrm>
      </p:grpSpPr>
      <p:sp>
        <p:nvSpPr>
          <p:cNvPr id="2" name="TextBox 2"/>
          <p:cNvSpPr txBox="1"/>
          <p:nvPr/>
        </p:nvSpPr>
        <p:spPr>
          <a:xfrm>
            <a:off x="325532" y="793469"/>
            <a:ext cx="10461247" cy="8661963"/>
          </a:xfrm>
          <a:prstGeom prst="rect">
            <a:avLst/>
          </a:prstGeom>
        </p:spPr>
        <p:txBody>
          <a:bodyPr lIns="0" tIns="0" rIns="0" bIns="0" rtlCol="0" anchor="t">
            <a:spAutoFit/>
          </a:bodyPr>
          <a:lstStyle/>
          <a:p>
            <a:pPr algn="just">
              <a:lnSpc>
                <a:spcPts val="4934"/>
              </a:lnSpc>
            </a:pPr>
            <a:r>
              <a:rPr lang="en-US" sz="3795">
                <a:solidFill>
                  <a:srgbClr val="F5F5EF"/>
                </a:solidFill>
                <a:latin typeface="Quicksand"/>
              </a:rPr>
              <a:t>Детсадовский утренник – это своего рода отчет воспитателей о проделанной работе. Праздник наглядно демонстрирует, чему научились дети за последние несколько месяцев посещения детского сада. </a:t>
            </a:r>
          </a:p>
          <a:p>
            <a:pPr algn="just">
              <a:lnSpc>
                <a:spcPts val="2204"/>
              </a:lnSpc>
            </a:pPr>
            <a:endParaRPr lang="en-US" sz="3795">
              <a:solidFill>
                <a:srgbClr val="F5F5EF"/>
              </a:solidFill>
              <a:latin typeface="Quicksand"/>
            </a:endParaRPr>
          </a:p>
          <a:p>
            <a:pPr algn="just">
              <a:lnSpc>
                <a:spcPts val="1944"/>
              </a:lnSpc>
            </a:pPr>
            <a:endParaRPr lang="en-US" sz="3795">
              <a:solidFill>
                <a:srgbClr val="F5F5EF"/>
              </a:solidFill>
              <a:latin typeface="Quicksand"/>
            </a:endParaRPr>
          </a:p>
          <a:p>
            <a:pPr algn="just">
              <a:lnSpc>
                <a:spcPts val="4934"/>
              </a:lnSpc>
              <a:spcBef>
                <a:spcPct val="0"/>
              </a:spcBef>
            </a:pPr>
            <a:r>
              <a:rPr lang="en-US" sz="3795">
                <a:solidFill>
                  <a:srgbClr val="F5F5EF"/>
                </a:solidFill>
                <a:latin typeface="Quicksand"/>
              </a:rPr>
              <a:t>Кроме того, это возможность для родителей получить представление о том, какие у ребенка взаимоотношения с коллективом и с другими детьми, сравнить навыки своего ребенка с умениями сверстников, и, возможно, выделить какие-то проблемные моменты, над которыми стоит поработать дома. </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58339" y="6408575"/>
            <a:ext cx="1455315" cy="2849725"/>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93415" y="6681082"/>
            <a:ext cx="1176445" cy="237922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99137" y="3511543"/>
            <a:ext cx="1170723" cy="210672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89559" y="787115"/>
            <a:ext cx="1392874" cy="210672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438976" y="787115"/>
            <a:ext cx="1548852" cy="210672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72295" y="787115"/>
            <a:ext cx="1997565" cy="2106721"/>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438976" y="6817335"/>
            <a:ext cx="1172181" cy="2106721"/>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89559" y="3702395"/>
            <a:ext cx="1433948" cy="1915869"/>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679526" y="3606969"/>
            <a:ext cx="1067751" cy="21067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98B7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25425">
            <a:off x="-707524" y="-212737"/>
            <a:ext cx="2202948" cy="4346517"/>
          </a:xfrm>
          <a:prstGeom prst="rect">
            <a:avLst/>
          </a:prstGeom>
        </p:spPr>
      </p:pic>
      <p:pic>
        <p:nvPicPr>
          <p:cNvPr id="3" name="Picture 3"/>
          <p:cNvPicPr>
            <a:picLocks noChangeAspect="1"/>
          </p:cNvPicPr>
          <p:nvPr/>
        </p:nvPicPr>
        <p:blipFill>
          <a:blip r:embed="rId4">
            <a:alphaModFix amt="9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792225">
            <a:off x="-1031736" y="4560708"/>
            <a:ext cx="2851373" cy="5766582"/>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3229046" y="9258300"/>
            <a:ext cx="437438" cy="46134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854043" y="4590896"/>
            <a:ext cx="349315" cy="368403"/>
          </a:xfrm>
          <a:prstGeom prst="rect">
            <a:avLst/>
          </a:prstGeom>
        </p:spPr>
      </p:pic>
      <p:pic>
        <p:nvPicPr>
          <p:cNvPr id="6" name="Picture 6"/>
          <p:cNvPicPr>
            <a:picLocks noChangeAspect="1"/>
          </p:cNvPicPr>
          <p:nvPr/>
        </p:nvPicPr>
        <p:blipFill>
          <a:blip r:embed="rId8">
            <a:alphaModFix amt="13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911220" flipH="1">
            <a:off x="16240310" y="4528105"/>
            <a:ext cx="2720806" cy="550252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51871">
            <a:off x="16512444" y="4574717"/>
            <a:ext cx="647696" cy="68308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2444">
            <a:off x="2202994" y="1385344"/>
            <a:ext cx="535790" cy="565068"/>
          </a:xfrm>
          <a:prstGeom prst="rect">
            <a:avLst/>
          </a:prstGeom>
        </p:spPr>
      </p:pic>
      <p:sp>
        <p:nvSpPr>
          <p:cNvPr id="9" name="TextBox 9"/>
          <p:cNvSpPr txBox="1"/>
          <p:nvPr/>
        </p:nvSpPr>
        <p:spPr>
          <a:xfrm>
            <a:off x="2591996" y="2216580"/>
            <a:ext cx="13536521" cy="6880791"/>
          </a:xfrm>
          <a:prstGeom prst="rect">
            <a:avLst/>
          </a:prstGeom>
        </p:spPr>
        <p:txBody>
          <a:bodyPr lIns="0" tIns="0" rIns="0" bIns="0" rtlCol="0" anchor="t">
            <a:spAutoFit/>
          </a:bodyPr>
          <a:lstStyle/>
          <a:p>
            <a:pPr algn="just">
              <a:lnSpc>
                <a:spcPts val="4549"/>
              </a:lnSpc>
            </a:pPr>
            <a:r>
              <a:rPr lang="en-US" sz="3499">
                <a:solidFill>
                  <a:srgbClr val="F5F5EF"/>
                </a:solidFill>
                <a:latin typeface="Quicksand"/>
              </a:rPr>
              <a:t>1. Ветлугина Н.А. Методика музыкального воспитания детей. М.: Просвещение, 1989.</a:t>
            </a:r>
          </a:p>
          <a:p>
            <a:pPr algn="just">
              <a:lnSpc>
                <a:spcPts val="4549"/>
              </a:lnSpc>
            </a:pPr>
            <a:r>
              <a:rPr lang="en-US" sz="3499">
                <a:solidFill>
                  <a:srgbClr val="F5F5EF"/>
                </a:solidFill>
                <a:latin typeface="Quicksand"/>
              </a:rPr>
              <a:t>2. Выготский Л.С. Воображение и творчество в детском творчестве. М.: Просвещение, 1991.</a:t>
            </a:r>
          </a:p>
          <a:p>
            <a:pPr algn="just">
              <a:lnSpc>
                <a:spcPts val="4549"/>
              </a:lnSpc>
            </a:pPr>
            <a:r>
              <a:rPr lang="en-US" sz="3499">
                <a:solidFill>
                  <a:srgbClr val="F5F5EF"/>
                </a:solidFill>
                <a:latin typeface="Quicksand"/>
              </a:rPr>
              <a:t>3. Красильникова О.А. Обучать и воспитывать творчеством. СПб, 1998.</a:t>
            </a:r>
          </a:p>
          <a:p>
            <a:pPr algn="just">
              <a:lnSpc>
                <a:spcPts val="4549"/>
              </a:lnSpc>
              <a:spcBef>
                <a:spcPct val="0"/>
              </a:spcBef>
            </a:pPr>
            <a:r>
              <a:rPr lang="en-US" sz="3499">
                <a:solidFill>
                  <a:srgbClr val="F5F5EF"/>
                </a:solidFill>
                <a:latin typeface="Quicksand"/>
              </a:rPr>
              <a:t>4. Лебедева О.А. Общешкольные</a:t>
            </a:r>
            <a:r>
              <a:rPr lang="en-US" sz="3499" u="none">
                <a:solidFill>
                  <a:srgbClr val="F5F5EF"/>
                </a:solidFill>
                <a:latin typeface="Quicksand"/>
              </a:rPr>
              <a:t> праздники и их роль в развитии детей // Реабилитация. Образование. Развитие. СПб, 1998.</a:t>
            </a:r>
          </a:p>
          <a:p>
            <a:pPr algn="just">
              <a:lnSpc>
                <a:spcPts val="4549"/>
              </a:lnSpc>
              <a:spcBef>
                <a:spcPct val="0"/>
              </a:spcBef>
            </a:pPr>
            <a:r>
              <a:rPr lang="en-US" sz="3499" u="none">
                <a:solidFill>
                  <a:srgbClr val="F5F5EF"/>
                </a:solidFill>
                <a:latin typeface="Quicksand"/>
              </a:rPr>
              <a:t>5. Запорожец А.В., Лисина М.И. Развитие общения у дошкольников. М.: Просвещение, 1974.</a:t>
            </a:r>
          </a:p>
          <a:p>
            <a:pPr algn="just">
              <a:lnSpc>
                <a:spcPts val="4160"/>
              </a:lnSpc>
              <a:spcBef>
                <a:spcPct val="0"/>
              </a:spcBef>
            </a:pPr>
            <a:endParaRPr lang="en-US" sz="3499" u="none">
              <a:solidFill>
                <a:srgbClr val="F5F5EF"/>
              </a:solidFill>
              <a:latin typeface="Quicksand"/>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383207">
            <a:off x="15980599" y="-1655003"/>
            <a:ext cx="3403418" cy="666440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308714">
            <a:off x="15729611" y="-546796"/>
            <a:ext cx="1198635" cy="215695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166901">
            <a:off x="264316" y="7934248"/>
            <a:ext cx="1622937" cy="2920483"/>
          </a:xfrm>
          <a:prstGeom prst="rect">
            <a:avLst/>
          </a:prstGeom>
        </p:spPr>
      </p:pic>
      <p:sp>
        <p:nvSpPr>
          <p:cNvPr id="13" name="TextBox 13"/>
          <p:cNvSpPr txBox="1"/>
          <p:nvPr/>
        </p:nvSpPr>
        <p:spPr>
          <a:xfrm>
            <a:off x="2661240" y="649521"/>
            <a:ext cx="12965520" cy="832356"/>
          </a:xfrm>
          <a:prstGeom prst="rect">
            <a:avLst/>
          </a:prstGeom>
        </p:spPr>
        <p:txBody>
          <a:bodyPr lIns="0" tIns="0" rIns="0" bIns="0" rtlCol="0" anchor="t">
            <a:spAutoFit/>
          </a:bodyPr>
          <a:lstStyle/>
          <a:p>
            <a:pPr algn="ctr">
              <a:lnSpc>
                <a:spcPts val="6860"/>
              </a:lnSpc>
            </a:pPr>
            <a:r>
              <a:rPr lang="en-US" sz="4900">
                <a:solidFill>
                  <a:srgbClr val="264233"/>
                </a:solidFill>
                <a:latin typeface="Open Sans Bold"/>
              </a:rPr>
              <a:t>Список использованной литературы: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98B7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25425">
            <a:off x="-707524" y="-212737"/>
            <a:ext cx="2202948" cy="4346517"/>
          </a:xfrm>
          <a:prstGeom prst="rect">
            <a:avLst/>
          </a:prstGeom>
        </p:spPr>
      </p:pic>
      <p:pic>
        <p:nvPicPr>
          <p:cNvPr id="3" name="Picture 3"/>
          <p:cNvPicPr>
            <a:picLocks noChangeAspect="1"/>
          </p:cNvPicPr>
          <p:nvPr/>
        </p:nvPicPr>
        <p:blipFill>
          <a:blip r:embed="rId5">
            <a:alphaModFix amt="9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792225">
            <a:off x="-1031736" y="4560708"/>
            <a:ext cx="2851373" cy="5766582"/>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3229046" y="9258300"/>
            <a:ext cx="437438" cy="46134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854043" y="4590896"/>
            <a:ext cx="349315" cy="368403"/>
          </a:xfrm>
          <a:prstGeom prst="rect">
            <a:avLst/>
          </a:prstGeom>
        </p:spPr>
      </p:pic>
      <p:pic>
        <p:nvPicPr>
          <p:cNvPr id="6" name="Picture 6"/>
          <p:cNvPicPr>
            <a:picLocks noChangeAspect="1"/>
          </p:cNvPicPr>
          <p:nvPr/>
        </p:nvPicPr>
        <p:blipFill>
          <a:blip r:embed="rId9">
            <a:alphaModFix amt="13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911220" flipH="1">
            <a:off x="16240310" y="4528105"/>
            <a:ext cx="2720806" cy="550252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51871">
            <a:off x="16512444" y="4574717"/>
            <a:ext cx="647696" cy="683089"/>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2444">
            <a:off x="2202994" y="1385344"/>
            <a:ext cx="535790" cy="565068"/>
          </a:xfrm>
          <a:prstGeom prst="rect">
            <a:avLst/>
          </a:prstGeom>
        </p:spPr>
      </p:pic>
      <p:sp>
        <p:nvSpPr>
          <p:cNvPr id="9" name="TextBox 9"/>
          <p:cNvSpPr txBox="1"/>
          <p:nvPr/>
        </p:nvSpPr>
        <p:spPr>
          <a:xfrm>
            <a:off x="2192311" y="2342846"/>
            <a:ext cx="13536521" cy="4285853"/>
          </a:xfrm>
          <a:prstGeom prst="rect">
            <a:avLst/>
          </a:prstGeom>
        </p:spPr>
        <p:txBody>
          <a:bodyPr lIns="0" tIns="0" rIns="0" bIns="0" rtlCol="0" anchor="t">
            <a:spAutoFit/>
          </a:bodyPr>
          <a:lstStyle/>
          <a:p>
            <a:pPr algn="just">
              <a:lnSpc>
                <a:spcPts val="4939"/>
              </a:lnSpc>
              <a:spcBef>
                <a:spcPct val="0"/>
              </a:spcBef>
            </a:pPr>
            <a:r>
              <a:rPr lang="en-US" sz="3799">
                <a:solidFill>
                  <a:srgbClr val="F5F5EF"/>
                </a:solidFill>
                <a:latin typeface="Quicksand"/>
              </a:rPr>
              <a:t>Праздничные утренники в детском саду — важная составная часть воспитательно-образовательного</a:t>
            </a:r>
            <a:r>
              <a:rPr lang="en-US" sz="3799" u="none">
                <a:solidFill>
                  <a:srgbClr val="F5F5EF"/>
                </a:solidFill>
                <a:latin typeface="Quicksand"/>
              </a:rPr>
              <a:t> процесса. Они активно воздействуют на формирование личности дошкольника, позволяют ему проявить свои навыки, умения, творческую инициативу, подводят определенный итог педагогической работы. </a:t>
            </a:r>
          </a:p>
          <a:p>
            <a:pPr algn="just">
              <a:lnSpc>
                <a:spcPts val="4160"/>
              </a:lnSpc>
              <a:spcBef>
                <a:spcPct val="0"/>
              </a:spcBef>
            </a:pPr>
            <a:endParaRPr lang="en-US" sz="3799" u="none">
              <a:solidFill>
                <a:srgbClr val="F5F5EF"/>
              </a:solidFill>
              <a:latin typeface="Quicksand"/>
            </a:endParaRPr>
          </a:p>
        </p:txBody>
      </p:sp>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383207">
            <a:off x="15980599" y="-1655003"/>
            <a:ext cx="3403418" cy="6664402"/>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308714">
            <a:off x="15729611" y="-546796"/>
            <a:ext cx="1198635" cy="2156950"/>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166901">
            <a:off x="264316" y="7934248"/>
            <a:ext cx="1622937" cy="2920483"/>
          </a:xfrm>
          <a:prstGeom prst="rect">
            <a:avLst/>
          </a:prstGeom>
        </p:spPr>
      </p:pic>
      <p:sp>
        <p:nvSpPr>
          <p:cNvPr id="13" name="TextBox 13"/>
          <p:cNvSpPr txBox="1"/>
          <p:nvPr/>
        </p:nvSpPr>
        <p:spPr>
          <a:xfrm>
            <a:off x="2477811" y="7222217"/>
            <a:ext cx="12965520" cy="1682779"/>
          </a:xfrm>
          <a:prstGeom prst="rect">
            <a:avLst/>
          </a:prstGeom>
        </p:spPr>
        <p:txBody>
          <a:bodyPr lIns="0" tIns="0" rIns="0" bIns="0" rtlCol="0" anchor="t">
            <a:spAutoFit/>
          </a:bodyPr>
          <a:lstStyle/>
          <a:p>
            <a:pPr algn="ctr">
              <a:lnSpc>
                <a:spcPts val="4480"/>
              </a:lnSpc>
            </a:pPr>
            <a:r>
              <a:rPr lang="en-US" sz="3200">
                <a:solidFill>
                  <a:srgbClr val="264233"/>
                </a:solidFill>
                <a:latin typeface="Open Sans Bold"/>
              </a:rPr>
              <a:t>Детский праздник - важная часть жизни ребенка, ибо впечатления раннего детства часто остаются в памяти на всю жизнь.</a:t>
            </a:r>
            <a:r>
              <a:rPr lang="en-US" sz="3200">
                <a:solidFill>
                  <a:srgbClr val="264233"/>
                </a:solidFill>
                <a:latin typeface="Open San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4B4B"/>
        </a:solidFill>
        <a:effectLst/>
      </p:bgPr>
    </p:bg>
    <p:spTree>
      <p:nvGrpSpPr>
        <p:cNvPr id="1" name=""/>
        <p:cNvGrpSpPr/>
        <p:nvPr/>
      </p:nvGrpSpPr>
      <p:grpSpPr>
        <a:xfrm>
          <a:off x="0" y="0"/>
          <a:ext cx="0" cy="0"/>
          <a:chOff x="0" y="0"/>
          <a:chExt cx="0" cy="0"/>
        </a:xfrm>
      </p:grpSpPr>
      <p:sp>
        <p:nvSpPr>
          <p:cNvPr id="2" name="TextBox 2"/>
          <p:cNvSpPr txBox="1"/>
          <p:nvPr/>
        </p:nvSpPr>
        <p:spPr>
          <a:xfrm>
            <a:off x="821795" y="181262"/>
            <a:ext cx="13622523" cy="1940551"/>
          </a:xfrm>
          <a:prstGeom prst="rect">
            <a:avLst/>
          </a:prstGeom>
        </p:spPr>
        <p:txBody>
          <a:bodyPr lIns="0" tIns="0" rIns="0" bIns="0" rtlCol="0" anchor="t">
            <a:spAutoFit/>
          </a:bodyPr>
          <a:lstStyle/>
          <a:p>
            <a:pPr>
              <a:lnSpc>
                <a:spcPts val="7150"/>
              </a:lnSpc>
            </a:pPr>
            <a:r>
              <a:rPr lang="en-US" sz="6500">
                <a:solidFill>
                  <a:srgbClr val="F5F5EF"/>
                </a:solidFill>
                <a:latin typeface="Jua"/>
              </a:rPr>
              <a:t>Этапы работы </a:t>
            </a:r>
          </a:p>
          <a:p>
            <a:pPr marL="0" lvl="0" indent="0">
              <a:lnSpc>
                <a:spcPts val="6820"/>
              </a:lnSpc>
            </a:pPr>
            <a:r>
              <a:rPr lang="en-US" sz="6200">
                <a:solidFill>
                  <a:srgbClr val="F5F5EF"/>
                </a:solidFill>
                <a:latin typeface="Jua"/>
              </a:rPr>
              <a:t>по организации праздника:</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00636" y="3718224"/>
            <a:ext cx="7687364" cy="676488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51871">
            <a:off x="11840896" y="6563015"/>
            <a:ext cx="647696" cy="68308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51871">
            <a:off x="16512444" y="2769136"/>
            <a:ext cx="647696" cy="6830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588706">
            <a:off x="15990425" y="4669546"/>
            <a:ext cx="3403418" cy="6664402"/>
          </a:xfrm>
          <a:prstGeom prst="rect">
            <a:avLst/>
          </a:prstGeom>
        </p:spPr>
      </p:pic>
      <p:sp>
        <p:nvSpPr>
          <p:cNvPr id="7" name="TextBox 7"/>
          <p:cNvSpPr txBox="1"/>
          <p:nvPr/>
        </p:nvSpPr>
        <p:spPr>
          <a:xfrm>
            <a:off x="1028700" y="2081166"/>
            <a:ext cx="9095184" cy="8066185"/>
          </a:xfrm>
          <a:prstGeom prst="rect">
            <a:avLst/>
          </a:prstGeom>
        </p:spPr>
        <p:txBody>
          <a:bodyPr lIns="0" tIns="0" rIns="0" bIns="0" rtlCol="0" anchor="t">
            <a:spAutoFit/>
          </a:bodyPr>
          <a:lstStyle/>
          <a:p>
            <a:pPr>
              <a:lnSpc>
                <a:spcPts val="8200"/>
              </a:lnSpc>
            </a:pPr>
            <a:r>
              <a:rPr lang="en-US" sz="4000" dirty="0">
                <a:solidFill>
                  <a:srgbClr val="F5F5EF"/>
                </a:solidFill>
                <a:latin typeface="Open Sans"/>
              </a:rPr>
              <a:t>1. </a:t>
            </a:r>
            <a:r>
              <a:rPr lang="en-US" sz="4000" dirty="0" err="1">
                <a:solidFill>
                  <a:srgbClr val="F5F5EF"/>
                </a:solidFill>
                <a:latin typeface="Open Sans"/>
              </a:rPr>
              <a:t>Предварительное</a:t>
            </a:r>
            <a:r>
              <a:rPr lang="en-US" sz="4000" dirty="0">
                <a:solidFill>
                  <a:srgbClr val="F5F5EF"/>
                </a:solidFill>
                <a:latin typeface="Open Sans"/>
              </a:rPr>
              <a:t> </a:t>
            </a:r>
            <a:r>
              <a:rPr lang="en-US" sz="4000" dirty="0" err="1">
                <a:solidFill>
                  <a:srgbClr val="F5F5EF"/>
                </a:solidFill>
                <a:latin typeface="Open Sans"/>
              </a:rPr>
              <a:t>планирование</a:t>
            </a:r>
            <a:r>
              <a:rPr lang="en-US" sz="4000" dirty="0">
                <a:solidFill>
                  <a:srgbClr val="F5F5EF"/>
                </a:solidFill>
                <a:latin typeface="Open Sans"/>
              </a:rPr>
              <a:t>. </a:t>
            </a:r>
          </a:p>
          <a:p>
            <a:pPr>
              <a:lnSpc>
                <a:spcPts val="8200"/>
              </a:lnSpc>
            </a:pPr>
            <a:r>
              <a:rPr lang="en-US" sz="4000" dirty="0">
                <a:solidFill>
                  <a:srgbClr val="F5F5EF"/>
                </a:solidFill>
                <a:latin typeface="Open Sans"/>
              </a:rPr>
              <a:t>2. Работа </a:t>
            </a:r>
            <a:r>
              <a:rPr lang="en-US" sz="4000" dirty="0" err="1">
                <a:solidFill>
                  <a:srgbClr val="F5F5EF"/>
                </a:solidFill>
                <a:latin typeface="Open Sans"/>
              </a:rPr>
              <a:t>над</a:t>
            </a:r>
            <a:r>
              <a:rPr lang="en-US" sz="4000" dirty="0">
                <a:solidFill>
                  <a:srgbClr val="F5F5EF"/>
                </a:solidFill>
                <a:latin typeface="Open Sans"/>
              </a:rPr>
              <a:t> </a:t>
            </a:r>
            <a:r>
              <a:rPr lang="en-US" sz="4000" dirty="0" err="1">
                <a:solidFill>
                  <a:srgbClr val="F5F5EF"/>
                </a:solidFill>
                <a:latin typeface="Open Sans"/>
              </a:rPr>
              <a:t>сценарием</a:t>
            </a:r>
            <a:r>
              <a:rPr lang="en-US" sz="4000" dirty="0">
                <a:solidFill>
                  <a:srgbClr val="F5F5EF"/>
                </a:solidFill>
                <a:latin typeface="Open Sans"/>
              </a:rPr>
              <a:t>.</a:t>
            </a:r>
          </a:p>
          <a:p>
            <a:pPr>
              <a:lnSpc>
                <a:spcPts val="8200"/>
              </a:lnSpc>
            </a:pPr>
            <a:r>
              <a:rPr lang="en-US" sz="4000" dirty="0">
                <a:solidFill>
                  <a:srgbClr val="F5F5EF"/>
                </a:solidFill>
                <a:latin typeface="Open Sans"/>
              </a:rPr>
              <a:t>3. </a:t>
            </a:r>
            <a:r>
              <a:rPr lang="en-US" sz="4000" dirty="0" err="1">
                <a:solidFill>
                  <a:srgbClr val="F5F5EF"/>
                </a:solidFill>
                <a:latin typeface="Open Sans"/>
              </a:rPr>
              <a:t>Репетиции</a:t>
            </a:r>
            <a:endParaRPr lang="en-US" sz="4000" dirty="0">
              <a:solidFill>
                <a:srgbClr val="F5F5EF"/>
              </a:solidFill>
              <a:latin typeface="Open Sans"/>
            </a:endParaRPr>
          </a:p>
          <a:p>
            <a:pPr>
              <a:lnSpc>
                <a:spcPts val="8200"/>
              </a:lnSpc>
            </a:pPr>
            <a:r>
              <a:rPr lang="en-US" sz="4000" dirty="0">
                <a:solidFill>
                  <a:srgbClr val="F5F5EF"/>
                </a:solidFill>
                <a:latin typeface="Open Sans"/>
              </a:rPr>
              <a:t>4. Работа с родителями.</a:t>
            </a:r>
          </a:p>
          <a:p>
            <a:pPr>
              <a:lnSpc>
                <a:spcPts val="8200"/>
              </a:lnSpc>
            </a:pPr>
            <a:r>
              <a:rPr lang="en-US" sz="4000" dirty="0">
                <a:solidFill>
                  <a:srgbClr val="F5F5EF"/>
                </a:solidFill>
                <a:latin typeface="Open Sans"/>
              </a:rPr>
              <a:t>5. </a:t>
            </a:r>
            <a:r>
              <a:rPr lang="en-US" sz="4000" dirty="0" err="1">
                <a:solidFill>
                  <a:srgbClr val="F5F5EF"/>
                </a:solidFill>
                <a:latin typeface="Open Sans"/>
              </a:rPr>
              <a:t>Проведение</a:t>
            </a:r>
            <a:r>
              <a:rPr lang="en-US" sz="4000" dirty="0">
                <a:solidFill>
                  <a:srgbClr val="F5F5EF"/>
                </a:solidFill>
                <a:latin typeface="Open Sans"/>
              </a:rPr>
              <a:t> </a:t>
            </a:r>
            <a:r>
              <a:rPr lang="en-US" sz="4000" dirty="0" err="1">
                <a:solidFill>
                  <a:srgbClr val="F5F5EF"/>
                </a:solidFill>
                <a:latin typeface="Open Sans"/>
              </a:rPr>
              <a:t>утренника</a:t>
            </a:r>
            <a:endParaRPr lang="en-US" sz="4000" dirty="0">
              <a:solidFill>
                <a:srgbClr val="F5F5EF"/>
              </a:solidFill>
              <a:latin typeface="Open Sans"/>
            </a:endParaRPr>
          </a:p>
          <a:p>
            <a:pPr>
              <a:lnSpc>
                <a:spcPts val="8200"/>
              </a:lnSpc>
            </a:pPr>
            <a:r>
              <a:rPr lang="en-US" sz="4000" dirty="0">
                <a:solidFill>
                  <a:srgbClr val="F5F5EF"/>
                </a:solidFill>
                <a:latin typeface="Open Sans"/>
              </a:rPr>
              <a:t>6. </a:t>
            </a:r>
            <a:r>
              <a:rPr lang="en-US" sz="4000" dirty="0" err="1">
                <a:solidFill>
                  <a:srgbClr val="F5F5EF"/>
                </a:solidFill>
                <a:latin typeface="Open Sans"/>
              </a:rPr>
              <a:t>Подведение</a:t>
            </a:r>
            <a:r>
              <a:rPr lang="en-US" sz="4000" dirty="0">
                <a:solidFill>
                  <a:srgbClr val="F5F5EF"/>
                </a:solidFill>
                <a:latin typeface="Open Sans"/>
              </a:rPr>
              <a:t> </a:t>
            </a:r>
            <a:r>
              <a:rPr lang="en-US" sz="4000" dirty="0" err="1">
                <a:solidFill>
                  <a:srgbClr val="F5F5EF"/>
                </a:solidFill>
                <a:latin typeface="Open Sans"/>
              </a:rPr>
              <a:t>итогов</a:t>
            </a:r>
            <a:endParaRPr lang="en-US" sz="4000" dirty="0">
              <a:solidFill>
                <a:srgbClr val="F5F5EF"/>
              </a:solidFill>
              <a:latin typeface="Open Sans"/>
            </a:endParaRPr>
          </a:p>
          <a:p>
            <a:pPr>
              <a:lnSpc>
                <a:spcPts val="8200"/>
              </a:lnSpc>
            </a:pPr>
            <a:r>
              <a:rPr lang="en-US" sz="4000" dirty="0">
                <a:solidFill>
                  <a:srgbClr val="F5F5EF"/>
                </a:solidFill>
                <a:latin typeface="Open Sans"/>
              </a:rPr>
              <a:t>7. </a:t>
            </a:r>
            <a:r>
              <a:rPr lang="en-US" sz="4000" dirty="0" err="1">
                <a:solidFill>
                  <a:srgbClr val="F5F5EF"/>
                </a:solidFill>
                <a:latin typeface="Open Sans"/>
              </a:rPr>
              <a:t>Последействие</a:t>
            </a:r>
            <a:r>
              <a:rPr lang="en-US" sz="4000" dirty="0">
                <a:solidFill>
                  <a:srgbClr val="F5F5EF"/>
                </a:solidFill>
                <a:latin typeface="Open Sans"/>
              </a:rPr>
              <a:t> </a:t>
            </a:r>
            <a:r>
              <a:rPr lang="en-US" sz="4000" dirty="0" err="1">
                <a:solidFill>
                  <a:srgbClr val="F5F5EF"/>
                </a:solidFill>
                <a:latin typeface="Open Sans"/>
              </a:rPr>
              <a:t>праздника</a:t>
            </a:r>
            <a:r>
              <a:rPr lang="en-US" sz="4000" dirty="0">
                <a:solidFill>
                  <a:srgbClr val="F5F5EF"/>
                </a:solidFill>
                <a:latin typeface="Open Sans"/>
              </a:rPr>
              <a:t>.</a:t>
            </a:r>
          </a:p>
          <a:p>
            <a:pPr>
              <a:lnSpc>
                <a:spcPts val="5600"/>
              </a:lnSpc>
            </a:pPr>
            <a:endParaRPr lang="en-US" sz="4000" dirty="0">
              <a:solidFill>
                <a:srgbClr val="F5F5EF"/>
              </a:solidFill>
              <a:latin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66997" y="4530085"/>
            <a:ext cx="5256812" cy="1131580"/>
          </a:xfrm>
          <a:prstGeom prst="rect">
            <a:avLst/>
          </a:prstGeom>
        </p:spPr>
        <p:txBody>
          <a:bodyPr lIns="0" tIns="0" rIns="0" bIns="0" rtlCol="0" anchor="t">
            <a:spAutoFit/>
          </a:bodyPr>
          <a:lstStyle/>
          <a:p>
            <a:pPr marL="0" lvl="0" indent="0" algn="l">
              <a:lnSpc>
                <a:spcPts val="7480"/>
              </a:lnSpc>
              <a:spcBef>
                <a:spcPct val="0"/>
              </a:spcBef>
            </a:pPr>
            <a:r>
              <a:rPr lang="en-US" sz="6800">
                <a:solidFill>
                  <a:srgbClr val="DB4B4B"/>
                </a:solidFill>
                <a:latin typeface="Jua"/>
              </a:rPr>
              <a:t>Подготовка</a:t>
            </a:r>
          </a:p>
        </p:txBody>
      </p:sp>
      <p:sp>
        <p:nvSpPr>
          <p:cNvPr id="3" name="TextBox 3"/>
          <p:cNvSpPr txBox="1"/>
          <p:nvPr/>
        </p:nvSpPr>
        <p:spPr>
          <a:xfrm>
            <a:off x="5352136" y="755244"/>
            <a:ext cx="12414560" cy="2227441"/>
          </a:xfrm>
          <a:prstGeom prst="rect">
            <a:avLst/>
          </a:prstGeom>
        </p:spPr>
        <p:txBody>
          <a:bodyPr lIns="0" tIns="0" rIns="0" bIns="0" rtlCol="0" anchor="t">
            <a:spAutoFit/>
          </a:bodyPr>
          <a:lstStyle/>
          <a:p>
            <a:pPr algn="just">
              <a:lnSpc>
                <a:spcPts val="3380"/>
              </a:lnSpc>
              <a:spcBef>
                <a:spcPct val="0"/>
              </a:spcBef>
            </a:pPr>
            <a:r>
              <a:rPr lang="en-US" sz="2600" dirty="0" err="1">
                <a:solidFill>
                  <a:srgbClr val="264233"/>
                </a:solidFill>
                <a:latin typeface="Quicksand"/>
              </a:rPr>
              <a:t>Начинается</a:t>
            </a:r>
            <a:r>
              <a:rPr lang="en-US" sz="2600" dirty="0">
                <a:solidFill>
                  <a:srgbClr val="264233"/>
                </a:solidFill>
                <a:latin typeface="Quicksand"/>
              </a:rPr>
              <a:t> </a:t>
            </a:r>
            <a:r>
              <a:rPr lang="en-US" sz="2600" dirty="0" err="1">
                <a:solidFill>
                  <a:srgbClr val="264233"/>
                </a:solidFill>
                <a:latin typeface="Quicksand"/>
              </a:rPr>
              <a:t>всё</a:t>
            </a:r>
            <a:r>
              <a:rPr lang="en-US" sz="2600" dirty="0">
                <a:solidFill>
                  <a:srgbClr val="264233"/>
                </a:solidFill>
                <a:latin typeface="Quicksand"/>
              </a:rPr>
              <a:t> в </a:t>
            </a:r>
            <a:r>
              <a:rPr lang="en-US" sz="2600" dirty="0" err="1">
                <a:solidFill>
                  <a:srgbClr val="264233"/>
                </a:solidFill>
                <a:latin typeface="Quicksand"/>
              </a:rPr>
              <a:t>группе</a:t>
            </a:r>
            <a:r>
              <a:rPr lang="en-US" sz="2600" dirty="0">
                <a:solidFill>
                  <a:srgbClr val="264233"/>
                </a:solidFill>
                <a:latin typeface="Quicksand"/>
              </a:rPr>
              <a:t>, </a:t>
            </a:r>
            <a:r>
              <a:rPr lang="en-US" sz="2600" dirty="0" err="1">
                <a:solidFill>
                  <a:srgbClr val="264233"/>
                </a:solidFill>
                <a:latin typeface="Quicksand"/>
              </a:rPr>
              <a:t>где</a:t>
            </a:r>
            <a:r>
              <a:rPr lang="en-US" sz="2600" dirty="0">
                <a:solidFill>
                  <a:srgbClr val="264233"/>
                </a:solidFill>
                <a:latin typeface="Quicksand"/>
              </a:rPr>
              <a:t> </a:t>
            </a:r>
            <a:r>
              <a:rPr lang="en-US" sz="2600" dirty="0" err="1">
                <a:solidFill>
                  <a:srgbClr val="264233"/>
                </a:solidFill>
                <a:latin typeface="Quicksand"/>
              </a:rPr>
              <a:t>Новый</a:t>
            </a:r>
            <a:r>
              <a:rPr lang="en-US" sz="2600" dirty="0">
                <a:solidFill>
                  <a:srgbClr val="264233"/>
                </a:solidFill>
                <a:latin typeface="Quicksand"/>
              </a:rPr>
              <a:t> </a:t>
            </a:r>
            <a:r>
              <a:rPr lang="en-US" sz="2600" dirty="0" err="1">
                <a:solidFill>
                  <a:srgbClr val="264233"/>
                </a:solidFill>
                <a:latin typeface="Quicksand"/>
              </a:rPr>
              <a:t>год</a:t>
            </a:r>
            <a:r>
              <a:rPr lang="en-US" sz="2600" dirty="0">
                <a:solidFill>
                  <a:srgbClr val="264233"/>
                </a:solidFill>
                <a:latin typeface="Quicksand"/>
              </a:rPr>
              <a:t> </a:t>
            </a:r>
            <a:r>
              <a:rPr lang="en-US" sz="2600" dirty="0" err="1">
                <a:solidFill>
                  <a:srgbClr val="264233"/>
                </a:solidFill>
                <a:latin typeface="Quicksand"/>
              </a:rPr>
              <a:t>становится</a:t>
            </a:r>
            <a:r>
              <a:rPr lang="en-US" sz="2600" dirty="0">
                <a:solidFill>
                  <a:srgbClr val="264233"/>
                </a:solidFill>
                <a:latin typeface="Quicksand"/>
              </a:rPr>
              <a:t> </a:t>
            </a:r>
            <a:r>
              <a:rPr lang="en-US" sz="2600" dirty="0" err="1">
                <a:solidFill>
                  <a:srgbClr val="264233"/>
                </a:solidFill>
                <a:latin typeface="Quicksand"/>
              </a:rPr>
              <a:t>главной</a:t>
            </a:r>
            <a:r>
              <a:rPr lang="en-US" sz="2600" dirty="0">
                <a:solidFill>
                  <a:srgbClr val="264233"/>
                </a:solidFill>
                <a:latin typeface="Quicksand"/>
              </a:rPr>
              <a:t> </a:t>
            </a:r>
            <a:r>
              <a:rPr lang="en-US" sz="2600" dirty="0" err="1">
                <a:solidFill>
                  <a:srgbClr val="264233"/>
                </a:solidFill>
                <a:latin typeface="Quicksand"/>
              </a:rPr>
              <a:t>темой</a:t>
            </a:r>
            <a:r>
              <a:rPr lang="en-US" sz="2600" dirty="0">
                <a:solidFill>
                  <a:srgbClr val="264233"/>
                </a:solidFill>
                <a:latin typeface="Quicksand"/>
              </a:rPr>
              <a:t> в </a:t>
            </a:r>
            <a:r>
              <a:rPr lang="en-US" sz="2600" dirty="0" err="1">
                <a:solidFill>
                  <a:srgbClr val="264233"/>
                </a:solidFill>
                <a:latin typeface="Quicksand"/>
              </a:rPr>
              <a:t>творческой</a:t>
            </a:r>
            <a:r>
              <a:rPr lang="en-US" sz="2600" dirty="0">
                <a:solidFill>
                  <a:srgbClr val="264233"/>
                </a:solidFill>
                <a:latin typeface="Quicksand"/>
              </a:rPr>
              <a:t> и </a:t>
            </a:r>
            <a:r>
              <a:rPr lang="en-US" sz="2600" dirty="0" err="1">
                <a:solidFill>
                  <a:srgbClr val="264233"/>
                </a:solidFill>
                <a:latin typeface="Quicksand"/>
              </a:rPr>
              <a:t>художественной</a:t>
            </a:r>
            <a:r>
              <a:rPr lang="en-US" sz="2600" dirty="0">
                <a:solidFill>
                  <a:srgbClr val="264233"/>
                </a:solidFill>
                <a:latin typeface="Quicksand"/>
              </a:rPr>
              <a:t> </a:t>
            </a:r>
            <a:r>
              <a:rPr lang="en-US" sz="2600" dirty="0" err="1">
                <a:solidFill>
                  <a:srgbClr val="264233"/>
                </a:solidFill>
                <a:latin typeface="Quicksand"/>
              </a:rPr>
              <a:t>деятельности</a:t>
            </a:r>
            <a:r>
              <a:rPr lang="en-US" sz="2600" dirty="0">
                <a:solidFill>
                  <a:srgbClr val="264233"/>
                </a:solidFill>
                <a:latin typeface="Quicksand"/>
              </a:rPr>
              <a:t> </a:t>
            </a:r>
            <a:r>
              <a:rPr lang="en-US" sz="2600" dirty="0" err="1">
                <a:solidFill>
                  <a:srgbClr val="264233"/>
                </a:solidFill>
                <a:latin typeface="Quicksand"/>
              </a:rPr>
              <a:t>детей</a:t>
            </a:r>
            <a:r>
              <a:rPr lang="en-US" sz="2600" dirty="0">
                <a:solidFill>
                  <a:srgbClr val="264233"/>
                </a:solidFill>
                <a:latin typeface="Quicksand"/>
              </a:rPr>
              <a:t> (</a:t>
            </a:r>
            <a:r>
              <a:rPr lang="en-US" sz="2600" dirty="0" err="1">
                <a:solidFill>
                  <a:srgbClr val="264233"/>
                </a:solidFill>
                <a:latin typeface="Quicksand"/>
              </a:rPr>
              <a:t>проводятся</a:t>
            </a:r>
            <a:r>
              <a:rPr lang="en-US" sz="2600" dirty="0">
                <a:solidFill>
                  <a:srgbClr val="264233"/>
                </a:solidFill>
                <a:latin typeface="Quicksand"/>
              </a:rPr>
              <a:t>  </a:t>
            </a:r>
            <a:r>
              <a:rPr lang="en-US" sz="2600" dirty="0" err="1">
                <a:solidFill>
                  <a:srgbClr val="264233"/>
                </a:solidFill>
                <a:latin typeface="Quicksand"/>
              </a:rPr>
              <a:t>беседы</a:t>
            </a:r>
            <a:r>
              <a:rPr lang="en-US" sz="2600" dirty="0">
                <a:solidFill>
                  <a:srgbClr val="264233"/>
                </a:solidFill>
                <a:latin typeface="Quicksand"/>
              </a:rPr>
              <a:t>, </a:t>
            </a:r>
            <a:r>
              <a:rPr lang="en-US" sz="2600" dirty="0" err="1">
                <a:solidFill>
                  <a:srgbClr val="264233"/>
                </a:solidFill>
                <a:latin typeface="Quicksand"/>
              </a:rPr>
              <a:t>разучиваются</a:t>
            </a:r>
            <a:r>
              <a:rPr lang="en-US" sz="2600" u="none" dirty="0">
                <a:solidFill>
                  <a:srgbClr val="264233"/>
                </a:solidFill>
                <a:latin typeface="Quicksand"/>
              </a:rPr>
              <a:t> тематические </a:t>
            </a:r>
            <a:r>
              <a:rPr lang="en-US" sz="2600" u="none" dirty="0" err="1">
                <a:solidFill>
                  <a:srgbClr val="264233"/>
                </a:solidFill>
                <a:latin typeface="Quicksand"/>
              </a:rPr>
              <a:t>стихи</a:t>
            </a:r>
            <a:r>
              <a:rPr lang="en-US" sz="2600" u="none" dirty="0">
                <a:solidFill>
                  <a:srgbClr val="264233"/>
                </a:solidFill>
                <a:latin typeface="Quicksand"/>
              </a:rPr>
              <a:t> и </a:t>
            </a:r>
            <a:r>
              <a:rPr lang="en-US" sz="2600" u="none" dirty="0" err="1">
                <a:solidFill>
                  <a:srgbClr val="264233"/>
                </a:solidFill>
                <a:latin typeface="Quicksand"/>
              </a:rPr>
              <a:t>песни</a:t>
            </a:r>
            <a:r>
              <a:rPr lang="en-US" sz="2600" u="none" dirty="0">
                <a:solidFill>
                  <a:srgbClr val="264233"/>
                </a:solidFill>
                <a:latin typeface="Quicksand"/>
              </a:rPr>
              <a:t>. </a:t>
            </a:r>
            <a:r>
              <a:rPr lang="en-US" sz="2600" u="none" dirty="0" err="1">
                <a:solidFill>
                  <a:srgbClr val="264233"/>
                </a:solidFill>
                <a:latin typeface="Quicksand"/>
              </a:rPr>
              <a:t>Тема</a:t>
            </a:r>
            <a:r>
              <a:rPr lang="en-US" sz="2600" u="none" dirty="0">
                <a:solidFill>
                  <a:srgbClr val="264233"/>
                </a:solidFill>
                <a:latin typeface="Quicksand"/>
              </a:rPr>
              <a:t> </a:t>
            </a:r>
            <a:r>
              <a:rPr lang="en-US" sz="2600" u="none" dirty="0" err="1">
                <a:solidFill>
                  <a:srgbClr val="264233"/>
                </a:solidFill>
                <a:latin typeface="Quicksand"/>
              </a:rPr>
              <a:t>отражается</a:t>
            </a:r>
            <a:r>
              <a:rPr lang="en-US" sz="2600" u="none" dirty="0">
                <a:solidFill>
                  <a:srgbClr val="264233"/>
                </a:solidFill>
                <a:latin typeface="Quicksand"/>
              </a:rPr>
              <a:t> в </a:t>
            </a:r>
            <a:r>
              <a:rPr lang="en-US" sz="2600" u="none" dirty="0" err="1">
                <a:solidFill>
                  <a:srgbClr val="264233"/>
                </a:solidFill>
                <a:latin typeface="Quicksand"/>
              </a:rPr>
              <a:t>детских</a:t>
            </a:r>
            <a:r>
              <a:rPr lang="en-US" sz="2600" u="none" dirty="0">
                <a:solidFill>
                  <a:srgbClr val="264233"/>
                </a:solidFill>
                <a:latin typeface="Quicksand"/>
              </a:rPr>
              <a:t> </a:t>
            </a:r>
            <a:r>
              <a:rPr lang="en-US" sz="2600" u="none" dirty="0" err="1">
                <a:solidFill>
                  <a:srgbClr val="264233"/>
                </a:solidFill>
                <a:latin typeface="Quicksand"/>
              </a:rPr>
              <a:t>рисунках</a:t>
            </a:r>
            <a:r>
              <a:rPr lang="en-US" sz="2600" u="none" dirty="0">
                <a:solidFill>
                  <a:srgbClr val="264233"/>
                </a:solidFill>
                <a:latin typeface="Quicksand"/>
              </a:rPr>
              <a:t>, </a:t>
            </a:r>
            <a:r>
              <a:rPr lang="en-US" sz="2600" u="none" dirty="0" err="1">
                <a:solidFill>
                  <a:srgbClr val="264233"/>
                </a:solidFill>
                <a:latin typeface="Quicksand"/>
              </a:rPr>
              <a:t>лепке</a:t>
            </a:r>
            <a:r>
              <a:rPr lang="en-US" sz="2600" u="none" dirty="0">
                <a:solidFill>
                  <a:srgbClr val="264233"/>
                </a:solidFill>
                <a:latin typeface="Quicksand"/>
              </a:rPr>
              <a:t>, </a:t>
            </a:r>
            <a:r>
              <a:rPr lang="en-US" sz="2600" u="none" dirty="0" err="1">
                <a:solidFill>
                  <a:srgbClr val="264233"/>
                </a:solidFill>
                <a:latin typeface="Quicksand"/>
              </a:rPr>
              <a:t>аппликации</a:t>
            </a:r>
            <a:r>
              <a:rPr lang="en-US" sz="2600" u="none" dirty="0">
                <a:solidFill>
                  <a:srgbClr val="264233"/>
                </a:solidFill>
                <a:latin typeface="Quicksand"/>
              </a:rPr>
              <a:t>, </a:t>
            </a:r>
            <a:r>
              <a:rPr lang="en-US" sz="2600" u="none" dirty="0" err="1">
                <a:solidFill>
                  <a:srgbClr val="264233"/>
                </a:solidFill>
                <a:latin typeface="Quicksand"/>
              </a:rPr>
              <a:t>конструировании</a:t>
            </a:r>
            <a:r>
              <a:rPr lang="en-US" sz="2600" u="none" dirty="0">
                <a:solidFill>
                  <a:srgbClr val="264233"/>
                </a:solidFill>
                <a:latin typeface="Quicksand"/>
              </a:rPr>
              <a:t>).</a:t>
            </a:r>
          </a:p>
          <a:p>
            <a:pPr algn="l">
              <a:lnSpc>
                <a:spcPts val="4160"/>
              </a:lnSpc>
              <a:spcBef>
                <a:spcPct val="0"/>
              </a:spcBef>
            </a:pPr>
            <a:endParaRPr lang="en-US" sz="2600" u="none" dirty="0">
              <a:solidFill>
                <a:srgbClr val="264233"/>
              </a:solidFill>
              <a:latin typeface="Quicksand"/>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88701" y="1820186"/>
            <a:ext cx="1213404" cy="127604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88701" y="7207536"/>
            <a:ext cx="1213404" cy="1276046"/>
          </a:xfrm>
          <a:prstGeom prst="rect">
            <a:avLst/>
          </a:prstGeom>
        </p:spPr>
      </p:pic>
      <p:sp>
        <p:nvSpPr>
          <p:cNvPr id="6" name="TextBox 6"/>
          <p:cNvSpPr txBox="1"/>
          <p:nvPr/>
        </p:nvSpPr>
        <p:spPr>
          <a:xfrm>
            <a:off x="5352136" y="2963635"/>
            <a:ext cx="12414560" cy="844470"/>
          </a:xfrm>
          <a:prstGeom prst="rect">
            <a:avLst/>
          </a:prstGeom>
        </p:spPr>
        <p:txBody>
          <a:bodyPr lIns="0" tIns="0" rIns="0" bIns="0" rtlCol="0" anchor="t">
            <a:spAutoFit/>
          </a:bodyPr>
          <a:lstStyle/>
          <a:p>
            <a:pPr algn="just">
              <a:lnSpc>
                <a:spcPts val="3380"/>
              </a:lnSpc>
              <a:spcBef>
                <a:spcPct val="0"/>
              </a:spcBef>
            </a:pPr>
            <a:r>
              <a:rPr lang="en-US" sz="2600" dirty="0">
                <a:solidFill>
                  <a:srgbClr val="264233"/>
                </a:solidFill>
                <a:latin typeface="Quicksand"/>
              </a:rPr>
              <a:t>Идёт активная работа с родителями (оформляются тематические стенды, </a:t>
            </a:r>
            <a:r>
              <a:rPr lang="en-US" sz="2600" dirty="0" err="1">
                <a:solidFill>
                  <a:srgbClr val="264233"/>
                </a:solidFill>
                <a:latin typeface="Quicksand"/>
              </a:rPr>
              <a:t>обговариваются</a:t>
            </a:r>
            <a:r>
              <a:rPr lang="en-US" sz="2600" dirty="0">
                <a:solidFill>
                  <a:srgbClr val="264233"/>
                </a:solidFill>
                <a:latin typeface="Quicksand"/>
              </a:rPr>
              <a:t> </a:t>
            </a:r>
            <a:r>
              <a:rPr lang="en-US" sz="2600" dirty="0" err="1">
                <a:solidFill>
                  <a:srgbClr val="264233"/>
                </a:solidFill>
                <a:latin typeface="Quicksand"/>
              </a:rPr>
              <a:t>детские</a:t>
            </a:r>
            <a:r>
              <a:rPr lang="en-US" sz="2600" dirty="0">
                <a:solidFill>
                  <a:srgbClr val="264233"/>
                </a:solidFill>
                <a:latin typeface="Quicksand"/>
              </a:rPr>
              <a:t> </a:t>
            </a:r>
            <a:r>
              <a:rPr lang="en-US" sz="2600" dirty="0" err="1">
                <a:solidFill>
                  <a:srgbClr val="264233"/>
                </a:solidFill>
                <a:latin typeface="Quicksand"/>
              </a:rPr>
              <a:t>костюмы</a:t>
            </a:r>
            <a:r>
              <a:rPr lang="en-US" sz="2600" dirty="0">
                <a:solidFill>
                  <a:srgbClr val="264233"/>
                </a:solidFill>
                <a:latin typeface="Quicksand"/>
              </a:rPr>
              <a:t>, </a:t>
            </a:r>
            <a:r>
              <a:rPr lang="en-US" sz="2600" dirty="0" err="1">
                <a:solidFill>
                  <a:srgbClr val="264233"/>
                </a:solidFill>
                <a:latin typeface="Quicksand"/>
              </a:rPr>
              <a:t>изготавливают</a:t>
            </a:r>
            <a:r>
              <a:rPr lang="en-US" sz="2600" dirty="0">
                <a:solidFill>
                  <a:srgbClr val="264233"/>
                </a:solidFill>
                <a:latin typeface="Quicksand"/>
              </a:rPr>
              <a:t> </a:t>
            </a:r>
            <a:r>
              <a:rPr lang="en-US" sz="2600" dirty="0" err="1">
                <a:solidFill>
                  <a:srgbClr val="264233"/>
                </a:solidFill>
                <a:latin typeface="Quicksand"/>
              </a:rPr>
              <a:t>ёлочные</a:t>
            </a:r>
            <a:r>
              <a:rPr lang="en-US" sz="2600" dirty="0">
                <a:solidFill>
                  <a:srgbClr val="264233"/>
                </a:solidFill>
                <a:latin typeface="Quicksand"/>
              </a:rPr>
              <a:t> </a:t>
            </a:r>
            <a:r>
              <a:rPr lang="en-US" sz="2600" dirty="0" err="1">
                <a:solidFill>
                  <a:srgbClr val="264233"/>
                </a:solidFill>
                <a:latin typeface="Quicksand"/>
              </a:rPr>
              <a:t>игрушки</a:t>
            </a:r>
            <a:r>
              <a:rPr lang="en-US" sz="2600" dirty="0">
                <a:solidFill>
                  <a:srgbClr val="264233"/>
                </a:solidFill>
                <a:latin typeface="Quicksand"/>
              </a:rPr>
              <a:t> и </a:t>
            </a:r>
            <a:r>
              <a:rPr lang="en-US" sz="2600" dirty="0" err="1">
                <a:solidFill>
                  <a:srgbClr val="264233"/>
                </a:solidFill>
                <a:latin typeface="Quicksand"/>
              </a:rPr>
              <a:t>т.д</a:t>
            </a:r>
            <a:r>
              <a:rPr lang="en-US" sz="2600" dirty="0">
                <a:solidFill>
                  <a:srgbClr val="264233"/>
                </a:solidFill>
                <a:latin typeface="Quicksand"/>
              </a:rPr>
              <a:t>.).</a:t>
            </a:r>
          </a:p>
        </p:txBody>
      </p:sp>
      <p:sp>
        <p:nvSpPr>
          <p:cNvPr id="7" name="TextBox 7"/>
          <p:cNvSpPr txBox="1"/>
          <p:nvPr/>
        </p:nvSpPr>
        <p:spPr>
          <a:xfrm>
            <a:off x="5352136" y="7430071"/>
            <a:ext cx="12414560" cy="2101409"/>
          </a:xfrm>
          <a:prstGeom prst="rect">
            <a:avLst/>
          </a:prstGeom>
        </p:spPr>
        <p:txBody>
          <a:bodyPr lIns="0" tIns="0" rIns="0" bIns="0" rtlCol="0" anchor="t">
            <a:spAutoFit/>
          </a:bodyPr>
          <a:lstStyle/>
          <a:p>
            <a:pPr algn="just">
              <a:lnSpc>
                <a:spcPts val="2860"/>
              </a:lnSpc>
            </a:pPr>
            <a:endParaRPr dirty="0"/>
          </a:p>
          <a:p>
            <a:pPr algn="just">
              <a:lnSpc>
                <a:spcPts val="3380"/>
              </a:lnSpc>
              <a:spcBef>
                <a:spcPct val="0"/>
              </a:spcBef>
            </a:pPr>
            <a:r>
              <a:rPr lang="en-US" sz="2200" dirty="0" err="1">
                <a:solidFill>
                  <a:srgbClr val="264233"/>
                </a:solidFill>
                <a:latin typeface="Quicksand"/>
              </a:rPr>
              <a:t>О</a:t>
            </a:r>
            <a:r>
              <a:rPr lang="en-US" sz="2200" dirty="0" err="1">
                <a:solidFill>
                  <a:srgbClr val="264233"/>
                </a:solidFill>
                <a:latin typeface="Arimo"/>
              </a:rPr>
              <a:t>сновная</a:t>
            </a:r>
            <a:r>
              <a:rPr lang="en-US" sz="2200" dirty="0">
                <a:solidFill>
                  <a:srgbClr val="264233"/>
                </a:solidFill>
                <a:latin typeface="Arimo"/>
              </a:rPr>
              <a:t> </a:t>
            </a:r>
            <a:r>
              <a:rPr lang="en-US" sz="2200" dirty="0" err="1">
                <a:solidFill>
                  <a:srgbClr val="264233"/>
                </a:solidFill>
                <a:latin typeface="Arimo"/>
              </a:rPr>
              <a:t>часть</a:t>
            </a:r>
            <a:r>
              <a:rPr lang="en-US" sz="2200" dirty="0">
                <a:solidFill>
                  <a:srgbClr val="264233"/>
                </a:solidFill>
                <a:latin typeface="Arimo"/>
              </a:rPr>
              <a:t> </a:t>
            </a:r>
            <a:r>
              <a:rPr lang="en-US" sz="2200" dirty="0" err="1">
                <a:solidFill>
                  <a:srgbClr val="264233"/>
                </a:solidFill>
                <a:latin typeface="Arimo"/>
              </a:rPr>
              <a:t>работы</a:t>
            </a:r>
            <a:r>
              <a:rPr lang="en-US" sz="2200" dirty="0">
                <a:solidFill>
                  <a:srgbClr val="264233"/>
                </a:solidFill>
                <a:latin typeface="Arimo"/>
              </a:rPr>
              <a:t> </a:t>
            </a:r>
            <a:r>
              <a:rPr lang="en-US" sz="2200" dirty="0" err="1">
                <a:solidFill>
                  <a:srgbClr val="264233"/>
                </a:solidFill>
                <a:latin typeface="Arimo"/>
              </a:rPr>
              <a:t>по</a:t>
            </a:r>
            <a:r>
              <a:rPr lang="en-US" sz="2200" dirty="0">
                <a:solidFill>
                  <a:srgbClr val="264233"/>
                </a:solidFill>
                <a:latin typeface="Arimo"/>
              </a:rPr>
              <a:t> </a:t>
            </a:r>
            <a:r>
              <a:rPr lang="en-US" sz="2200" dirty="0" err="1">
                <a:solidFill>
                  <a:srgbClr val="264233"/>
                </a:solidFill>
                <a:latin typeface="Arimo"/>
              </a:rPr>
              <a:t>подготовке</a:t>
            </a:r>
            <a:r>
              <a:rPr lang="en-US" sz="2200" dirty="0">
                <a:solidFill>
                  <a:srgbClr val="264233"/>
                </a:solidFill>
                <a:latin typeface="Arimo"/>
              </a:rPr>
              <a:t> к </a:t>
            </a:r>
            <a:r>
              <a:rPr lang="en-US" sz="2200" dirty="0" err="1">
                <a:solidFill>
                  <a:srgbClr val="264233"/>
                </a:solidFill>
                <a:latin typeface="Arimo"/>
              </a:rPr>
              <a:t>новогоднему</a:t>
            </a:r>
            <a:r>
              <a:rPr lang="en-US" sz="2200" dirty="0">
                <a:solidFill>
                  <a:srgbClr val="264233"/>
                </a:solidFill>
                <a:latin typeface="Arimo"/>
              </a:rPr>
              <a:t> </a:t>
            </a:r>
            <a:r>
              <a:rPr lang="en-US" sz="2200" dirty="0" err="1">
                <a:solidFill>
                  <a:srgbClr val="264233"/>
                </a:solidFill>
                <a:latin typeface="Arimo"/>
              </a:rPr>
              <a:t>утреннику</a:t>
            </a:r>
            <a:r>
              <a:rPr lang="en-US" sz="2200" dirty="0">
                <a:solidFill>
                  <a:srgbClr val="264233"/>
                </a:solidFill>
                <a:latin typeface="Arimo"/>
              </a:rPr>
              <a:t> в </a:t>
            </a:r>
            <a:r>
              <a:rPr lang="en-US" sz="2200" dirty="0" err="1">
                <a:solidFill>
                  <a:srgbClr val="264233"/>
                </a:solidFill>
                <a:latin typeface="Arimo"/>
              </a:rPr>
              <a:t>детском</a:t>
            </a:r>
            <a:r>
              <a:rPr lang="en-US" sz="2200" dirty="0">
                <a:solidFill>
                  <a:srgbClr val="264233"/>
                </a:solidFill>
                <a:latin typeface="Arimo"/>
              </a:rPr>
              <a:t> </a:t>
            </a:r>
            <a:r>
              <a:rPr lang="en-US" sz="2200" dirty="0" err="1">
                <a:solidFill>
                  <a:srgbClr val="264233"/>
                </a:solidFill>
                <a:latin typeface="Arimo"/>
              </a:rPr>
              <a:t>саду</a:t>
            </a:r>
            <a:r>
              <a:rPr lang="en-US" sz="2200" dirty="0">
                <a:solidFill>
                  <a:srgbClr val="264233"/>
                </a:solidFill>
                <a:latin typeface="Arimo"/>
              </a:rPr>
              <a:t> </a:t>
            </a:r>
            <a:r>
              <a:rPr lang="en-US" sz="2200" dirty="0" err="1">
                <a:solidFill>
                  <a:srgbClr val="264233"/>
                </a:solidFill>
                <a:latin typeface="Arimo"/>
              </a:rPr>
              <a:t>происходит</a:t>
            </a:r>
            <a:r>
              <a:rPr lang="en-US" sz="2200" dirty="0">
                <a:solidFill>
                  <a:srgbClr val="264233"/>
                </a:solidFill>
                <a:latin typeface="Arimo"/>
              </a:rPr>
              <a:t> </a:t>
            </a:r>
            <a:r>
              <a:rPr lang="en-US" sz="2200" dirty="0" err="1">
                <a:solidFill>
                  <a:srgbClr val="264233"/>
                </a:solidFill>
                <a:latin typeface="Arimo"/>
              </a:rPr>
              <a:t>на</a:t>
            </a:r>
            <a:r>
              <a:rPr lang="en-US" sz="2200" dirty="0">
                <a:solidFill>
                  <a:srgbClr val="264233"/>
                </a:solidFill>
                <a:latin typeface="Arimo"/>
              </a:rPr>
              <a:t> </a:t>
            </a:r>
            <a:r>
              <a:rPr lang="en-US" sz="2200" dirty="0" err="1">
                <a:solidFill>
                  <a:srgbClr val="264233"/>
                </a:solidFill>
                <a:latin typeface="Arimo"/>
              </a:rPr>
              <a:t>музыкальных</a:t>
            </a:r>
            <a:r>
              <a:rPr lang="en-US" sz="2200" dirty="0">
                <a:solidFill>
                  <a:srgbClr val="264233"/>
                </a:solidFill>
                <a:latin typeface="Arimo"/>
              </a:rPr>
              <a:t> </a:t>
            </a:r>
            <a:r>
              <a:rPr lang="en-US" sz="2200" dirty="0" err="1">
                <a:solidFill>
                  <a:srgbClr val="264233"/>
                </a:solidFill>
                <a:latin typeface="Arimo"/>
              </a:rPr>
              <a:t>занятиях</a:t>
            </a:r>
            <a:r>
              <a:rPr lang="en-US" sz="2200" dirty="0">
                <a:solidFill>
                  <a:srgbClr val="264233"/>
                </a:solidFill>
                <a:latin typeface="Arimo"/>
              </a:rPr>
              <a:t> (</a:t>
            </a:r>
            <a:r>
              <a:rPr lang="en-US" sz="2200" dirty="0" err="1">
                <a:solidFill>
                  <a:srgbClr val="264233"/>
                </a:solidFill>
                <a:latin typeface="Arimo"/>
              </a:rPr>
              <a:t>постановка</a:t>
            </a:r>
            <a:r>
              <a:rPr lang="en-US" sz="2200" dirty="0">
                <a:solidFill>
                  <a:srgbClr val="264233"/>
                </a:solidFill>
                <a:latin typeface="Arimo"/>
              </a:rPr>
              <a:t> </a:t>
            </a:r>
            <a:r>
              <a:rPr lang="en-US" sz="2200" dirty="0" err="1">
                <a:solidFill>
                  <a:srgbClr val="264233"/>
                </a:solidFill>
                <a:latin typeface="Arimo"/>
              </a:rPr>
              <a:t>танцев</a:t>
            </a:r>
            <a:r>
              <a:rPr lang="en-US" sz="2200" dirty="0">
                <a:solidFill>
                  <a:srgbClr val="264233"/>
                </a:solidFill>
                <a:latin typeface="Arimo"/>
              </a:rPr>
              <a:t>, </a:t>
            </a:r>
            <a:r>
              <a:rPr lang="en-US" sz="2200" dirty="0" err="1">
                <a:solidFill>
                  <a:srgbClr val="264233"/>
                </a:solidFill>
                <a:latin typeface="Arimo"/>
              </a:rPr>
              <a:t>разучивание</a:t>
            </a:r>
            <a:r>
              <a:rPr lang="en-US" sz="2200" dirty="0">
                <a:solidFill>
                  <a:srgbClr val="264233"/>
                </a:solidFill>
                <a:latin typeface="Arimo"/>
              </a:rPr>
              <a:t> </a:t>
            </a:r>
            <a:r>
              <a:rPr lang="en-US" sz="2200" dirty="0" err="1">
                <a:solidFill>
                  <a:srgbClr val="264233"/>
                </a:solidFill>
                <a:latin typeface="Arimo"/>
              </a:rPr>
              <a:t>песен</a:t>
            </a:r>
            <a:r>
              <a:rPr lang="en-US" sz="2200" dirty="0">
                <a:solidFill>
                  <a:srgbClr val="264233"/>
                </a:solidFill>
                <a:latin typeface="Arimo"/>
              </a:rPr>
              <a:t>, </a:t>
            </a:r>
            <a:r>
              <a:rPr lang="en-US" sz="2200" dirty="0" err="1">
                <a:solidFill>
                  <a:srgbClr val="264233"/>
                </a:solidFill>
                <a:latin typeface="Arimo"/>
              </a:rPr>
              <a:t>распределение</a:t>
            </a:r>
            <a:r>
              <a:rPr lang="en-US" sz="2200" dirty="0">
                <a:solidFill>
                  <a:srgbClr val="264233"/>
                </a:solidFill>
                <a:latin typeface="Arimo"/>
              </a:rPr>
              <a:t> </a:t>
            </a:r>
            <a:r>
              <a:rPr lang="en-US" sz="2200" dirty="0" err="1">
                <a:solidFill>
                  <a:srgbClr val="264233"/>
                </a:solidFill>
                <a:latin typeface="Arimo"/>
              </a:rPr>
              <a:t>ролей</a:t>
            </a:r>
            <a:r>
              <a:rPr lang="en-US" sz="2200" dirty="0">
                <a:solidFill>
                  <a:srgbClr val="264233"/>
                </a:solidFill>
                <a:latin typeface="Arimo"/>
              </a:rPr>
              <a:t> </a:t>
            </a:r>
            <a:r>
              <a:rPr lang="en-US" sz="2200" dirty="0" err="1">
                <a:solidFill>
                  <a:srgbClr val="264233"/>
                </a:solidFill>
                <a:latin typeface="Arimo"/>
              </a:rPr>
              <a:t>среди</a:t>
            </a:r>
            <a:r>
              <a:rPr lang="en-US" sz="2200" dirty="0">
                <a:solidFill>
                  <a:srgbClr val="264233"/>
                </a:solidFill>
                <a:latin typeface="Arimo"/>
              </a:rPr>
              <a:t> </a:t>
            </a:r>
            <a:r>
              <a:rPr lang="en-US" sz="2200" dirty="0" err="1">
                <a:solidFill>
                  <a:srgbClr val="264233"/>
                </a:solidFill>
                <a:latin typeface="Arimo"/>
              </a:rPr>
              <a:t>сотрудников</a:t>
            </a:r>
            <a:r>
              <a:rPr lang="en-US" sz="2200" dirty="0">
                <a:solidFill>
                  <a:srgbClr val="264233"/>
                </a:solidFill>
                <a:latin typeface="Arimo"/>
              </a:rPr>
              <a:t> </a:t>
            </a:r>
            <a:r>
              <a:rPr lang="en-US" sz="2200" dirty="0" err="1">
                <a:solidFill>
                  <a:srgbClr val="264233"/>
                </a:solidFill>
                <a:latin typeface="Arimo"/>
              </a:rPr>
              <a:t>учреждения</a:t>
            </a:r>
            <a:r>
              <a:rPr lang="en-US" sz="2200" dirty="0">
                <a:solidFill>
                  <a:srgbClr val="264233"/>
                </a:solidFill>
                <a:latin typeface="Arimo"/>
              </a:rPr>
              <a:t>, </a:t>
            </a:r>
            <a:r>
              <a:rPr lang="en-US" sz="2200" dirty="0" err="1">
                <a:solidFill>
                  <a:srgbClr val="264233"/>
                </a:solidFill>
                <a:latin typeface="Arimo"/>
              </a:rPr>
              <a:t>детей</a:t>
            </a:r>
            <a:r>
              <a:rPr lang="en-US" sz="2200" dirty="0">
                <a:solidFill>
                  <a:srgbClr val="264233"/>
                </a:solidFill>
                <a:latin typeface="Arimo"/>
              </a:rPr>
              <a:t> и </a:t>
            </a:r>
            <a:r>
              <a:rPr lang="en-US" sz="2200" dirty="0" err="1">
                <a:solidFill>
                  <a:srgbClr val="264233"/>
                </a:solidFill>
                <a:latin typeface="Arimo"/>
              </a:rPr>
              <a:t>пр</a:t>
            </a:r>
            <a:r>
              <a:rPr lang="en-US" sz="2200" dirty="0">
                <a:solidFill>
                  <a:srgbClr val="264233"/>
                </a:solidFill>
                <a:latin typeface="Arimo"/>
              </a:rPr>
              <a:t>.).</a:t>
            </a:r>
          </a:p>
          <a:p>
            <a:pPr algn="just">
              <a:lnSpc>
                <a:spcPts val="4160"/>
              </a:lnSpc>
              <a:spcBef>
                <a:spcPct val="0"/>
              </a:spcBef>
            </a:pPr>
            <a:endParaRPr lang="en-US" sz="600" dirty="0">
              <a:solidFill>
                <a:srgbClr val="264233"/>
              </a:solidFill>
              <a:latin typeface="Arimo"/>
            </a:endParaRPr>
          </a:p>
        </p:txBody>
      </p:sp>
      <p:sp>
        <p:nvSpPr>
          <p:cNvPr id="8" name="TextBox 8"/>
          <p:cNvSpPr txBox="1"/>
          <p:nvPr/>
        </p:nvSpPr>
        <p:spPr>
          <a:xfrm>
            <a:off x="5352136" y="5910845"/>
            <a:ext cx="12414560" cy="2163901"/>
          </a:xfrm>
          <a:prstGeom prst="rect">
            <a:avLst/>
          </a:prstGeom>
        </p:spPr>
        <p:txBody>
          <a:bodyPr lIns="0" tIns="0" rIns="0" bIns="0" rtlCol="0" anchor="t">
            <a:spAutoFit/>
          </a:bodyPr>
          <a:lstStyle/>
          <a:p>
            <a:pPr algn="just">
              <a:lnSpc>
                <a:spcPts val="2860"/>
              </a:lnSpc>
            </a:pPr>
            <a:endParaRPr dirty="0"/>
          </a:p>
          <a:p>
            <a:pPr algn="just">
              <a:lnSpc>
                <a:spcPts val="3380"/>
              </a:lnSpc>
            </a:pPr>
            <a:r>
              <a:rPr lang="en-US" sz="2200" dirty="0" err="1">
                <a:solidFill>
                  <a:srgbClr val="264233"/>
                </a:solidFill>
                <a:latin typeface="Quicksand"/>
              </a:rPr>
              <a:t>К</a:t>
            </a:r>
            <a:r>
              <a:rPr lang="en-US" sz="2200" dirty="0" err="1">
                <a:solidFill>
                  <a:srgbClr val="264233"/>
                </a:solidFill>
                <a:latin typeface="Arimo"/>
              </a:rPr>
              <a:t>остюм</a:t>
            </a:r>
            <a:r>
              <a:rPr lang="en-US" sz="2200" dirty="0">
                <a:solidFill>
                  <a:srgbClr val="264233"/>
                </a:solidFill>
                <a:latin typeface="Arimo"/>
              </a:rPr>
              <a:t> и </a:t>
            </a:r>
            <a:r>
              <a:rPr lang="en-US" sz="2200" dirty="0" err="1">
                <a:solidFill>
                  <a:srgbClr val="264233"/>
                </a:solidFill>
                <a:latin typeface="Arimo"/>
              </a:rPr>
              <a:t>для</a:t>
            </a:r>
            <a:r>
              <a:rPr lang="en-US" sz="2200" dirty="0">
                <a:solidFill>
                  <a:srgbClr val="264233"/>
                </a:solidFill>
                <a:latin typeface="Arimo"/>
              </a:rPr>
              <a:t> </a:t>
            </a:r>
            <a:r>
              <a:rPr lang="en-US" sz="2200" dirty="0" err="1">
                <a:solidFill>
                  <a:srgbClr val="264233"/>
                </a:solidFill>
                <a:latin typeface="Arimo"/>
              </a:rPr>
              <a:t>взрослых</a:t>
            </a:r>
            <a:r>
              <a:rPr lang="en-US" sz="2200" dirty="0">
                <a:solidFill>
                  <a:srgbClr val="264233"/>
                </a:solidFill>
                <a:latin typeface="Arimo"/>
              </a:rPr>
              <a:t>, и </a:t>
            </a:r>
            <a:r>
              <a:rPr lang="en-US" sz="2200" dirty="0" err="1">
                <a:solidFill>
                  <a:srgbClr val="264233"/>
                </a:solidFill>
                <a:latin typeface="Arimo"/>
              </a:rPr>
              <a:t>для</a:t>
            </a:r>
            <a:r>
              <a:rPr lang="en-US" sz="2200" dirty="0">
                <a:solidFill>
                  <a:srgbClr val="264233"/>
                </a:solidFill>
                <a:latin typeface="Arimo"/>
              </a:rPr>
              <a:t> </a:t>
            </a:r>
            <a:r>
              <a:rPr lang="en-US" sz="2200" dirty="0" err="1">
                <a:solidFill>
                  <a:srgbClr val="264233"/>
                </a:solidFill>
                <a:latin typeface="Arimo"/>
              </a:rPr>
              <a:t>детей</a:t>
            </a:r>
            <a:r>
              <a:rPr lang="en-US" sz="2200" dirty="0">
                <a:solidFill>
                  <a:srgbClr val="264233"/>
                </a:solidFill>
                <a:latin typeface="Arimo"/>
              </a:rPr>
              <a:t> </a:t>
            </a:r>
            <a:r>
              <a:rPr lang="en-US" sz="2200" dirty="0" err="1">
                <a:solidFill>
                  <a:srgbClr val="264233"/>
                </a:solidFill>
                <a:latin typeface="Arimo"/>
              </a:rPr>
              <a:t>должен</a:t>
            </a:r>
            <a:r>
              <a:rPr lang="en-US" sz="2200" dirty="0">
                <a:solidFill>
                  <a:srgbClr val="264233"/>
                </a:solidFill>
                <a:latin typeface="Arimo"/>
              </a:rPr>
              <a:t> </a:t>
            </a:r>
            <a:r>
              <a:rPr lang="en-US" sz="2200" dirty="0" err="1">
                <a:solidFill>
                  <a:srgbClr val="264233"/>
                </a:solidFill>
                <a:latin typeface="Arimo"/>
              </a:rPr>
              <a:t>быть</a:t>
            </a:r>
            <a:r>
              <a:rPr lang="en-US" sz="2200" dirty="0">
                <a:solidFill>
                  <a:srgbClr val="264233"/>
                </a:solidFill>
                <a:latin typeface="Arimo"/>
              </a:rPr>
              <a:t> </a:t>
            </a:r>
            <a:r>
              <a:rPr lang="en-US" sz="2200" dirty="0" err="1">
                <a:solidFill>
                  <a:srgbClr val="264233"/>
                </a:solidFill>
                <a:latin typeface="Arimo"/>
              </a:rPr>
              <a:t>удобным</a:t>
            </a:r>
            <a:r>
              <a:rPr lang="en-US" sz="2200" dirty="0">
                <a:solidFill>
                  <a:srgbClr val="264233"/>
                </a:solidFill>
                <a:latin typeface="Arimo"/>
              </a:rPr>
              <a:t>, </a:t>
            </a:r>
            <a:r>
              <a:rPr lang="en-US" sz="2200" dirty="0" err="1">
                <a:solidFill>
                  <a:srgbClr val="264233"/>
                </a:solidFill>
                <a:latin typeface="Arimo"/>
              </a:rPr>
              <a:t>не</a:t>
            </a:r>
            <a:r>
              <a:rPr lang="en-US" sz="2200" dirty="0">
                <a:solidFill>
                  <a:srgbClr val="264233"/>
                </a:solidFill>
                <a:latin typeface="Arimo"/>
              </a:rPr>
              <a:t> </a:t>
            </a:r>
            <a:r>
              <a:rPr lang="en-US" sz="2200" dirty="0" err="1">
                <a:solidFill>
                  <a:srgbClr val="264233"/>
                </a:solidFill>
                <a:latin typeface="Arimo"/>
              </a:rPr>
              <a:t>мешать</a:t>
            </a:r>
            <a:r>
              <a:rPr lang="en-US" sz="2200" dirty="0">
                <a:solidFill>
                  <a:srgbClr val="264233"/>
                </a:solidFill>
                <a:latin typeface="Arimo"/>
              </a:rPr>
              <a:t> </a:t>
            </a:r>
            <a:r>
              <a:rPr lang="en-US" sz="2200" dirty="0" err="1">
                <a:solidFill>
                  <a:srgbClr val="264233"/>
                </a:solidFill>
                <a:latin typeface="Arimo"/>
              </a:rPr>
              <a:t>свободно</a:t>
            </a:r>
            <a:r>
              <a:rPr lang="en-US" sz="2200" dirty="0">
                <a:solidFill>
                  <a:srgbClr val="264233"/>
                </a:solidFill>
                <a:latin typeface="Arimo"/>
              </a:rPr>
              <a:t> </a:t>
            </a:r>
            <a:r>
              <a:rPr lang="en-US" sz="2200" dirty="0" err="1">
                <a:solidFill>
                  <a:srgbClr val="264233"/>
                </a:solidFill>
                <a:latin typeface="Arimo"/>
              </a:rPr>
              <a:t>двигаться</a:t>
            </a:r>
            <a:r>
              <a:rPr lang="en-US" sz="2200" dirty="0">
                <a:solidFill>
                  <a:srgbClr val="264233"/>
                </a:solidFill>
                <a:latin typeface="Arimo"/>
              </a:rPr>
              <a:t>, </a:t>
            </a:r>
            <a:r>
              <a:rPr lang="en-US" sz="2200" dirty="0" err="1">
                <a:solidFill>
                  <a:srgbClr val="264233"/>
                </a:solidFill>
                <a:latin typeface="Arimo"/>
              </a:rPr>
              <a:t>соответствовать</a:t>
            </a:r>
            <a:r>
              <a:rPr lang="en-US" sz="2200" dirty="0">
                <a:solidFill>
                  <a:srgbClr val="264233"/>
                </a:solidFill>
                <a:latin typeface="Arimo"/>
              </a:rPr>
              <a:t> </a:t>
            </a:r>
            <a:r>
              <a:rPr lang="en-US" sz="2200" dirty="0" err="1">
                <a:solidFill>
                  <a:srgbClr val="264233"/>
                </a:solidFill>
                <a:latin typeface="Arimo"/>
              </a:rPr>
              <a:t>росту</a:t>
            </a:r>
            <a:r>
              <a:rPr lang="en-US" sz="2200" dirty="0">
                <a:solidFill>
                  <a:srgbClr val="264233"/>
                </a:solidFill>
                <a:latin typeface="Arimo"/>
              </a:rPr>
              <a:t> и </a:t>
            </a:r>
            <a:r>
              <a:rPr lang="en-US" sz="2200" dirty="0" err="1">
                <a:solidFill>
                  <a:srgbClr val="264233"/>
                </a:solidFill>
                <a:latin typeface="Arimo"/>
              </a:rPr>
              <a:t>размеру</a:t>
            </a:r>
            <a:r>
              <a:rPr lang="en-US" sz="2200" dirty="0">
                <a:solidFill>
                  <a:srgbClr val="264233"/>
                </a:solidFill>
                <a:latin typeface="Arimo"/>
              </a:rPr>
              <a:t> </a:t>
            </a:r>
            <a:r>
              <a:rPr lang="en-US" sz="2200" dirty="0" err="1">
                <a:solidFill>
                  <a:srgbClr val="264233"/>
                </a:solidFill>
                <a:latin typeface="Arimo"/>
              </a:rPr>
              <a:t>того</a:t>
            </a:r>
            <a:r>
              <a:rPr lang="en-US" sz="2200" dirty="0">
                <a:solidFill>
                  <a:srgbClr val="264233"/>
                </a:solidFill>
                <a:latin typeface="Arimo"/>
              </a:rPr>
              <a:t>, </a:t>
            </a:r>
            <a:r>
              <a:rPr lang="en-US" sz="2200" dirty="0" err="1">
                <a:solidFill>
                  <a:srgbClr val="264233"/>
                </a:solidFill>
                <a:latin typeface="Arimo"/>
              </a:rPr>
              <a:t>кто</a:t>
            </a:r>
            <a:r>
              <a:rPr lang="en-US" sz="2200" dirty="0">
                <a:solidFill>
                  <a:srgbClr val="264233"/>
                </a:solidFill>
                <a:latin typeface="Arimo"/>
              </a:rPr>
              <a:t> </a:t>
            </a:r>
            <a:r>
              <a:rPr lang="en-US" sz="2200" dirty="0" err="1">
                <a:solidFill>
                  <a:srgbClr val="264233"/>
                </a:solidFill>
                <a:latin typeface="Arimo"/>
              </a:rPr>
              <a:t>его</a:t>
            </a:r>
            <a:r>
              <a:rPr lang="en-US" sz="2200" dirty="0">
                <a:solidFill>
                  <a:srgbClr val="264233"/>
                </a:solidFill>
                <a:latin typeface="Arimo"/>
              </a:rPr>
              <a:t> </a:t>
            </a:r>
            <a:r>
              <a:rPr lang="en-US" sz="2200" dirty="0" err="1">
                <a:solidFill>
                  <a:srgbClr val="264233"/>
                </a:solidFill>
                <a:latin typeface="Arimo"/>
              </a:rPr>
              <a:t>носит</a:t>
            </a:r>
            <a:r>
              <a:rPr lang="en-US" sz="2200" dirty="0">
                <a:solidFill>
                  <a:srgbClr val="264233"/>
                </a:solidFill>
                <a:latin typeface="Arimo"/>
              </a:rPr>
              <a:t>. </a:t>
            </a:r>
          </a:p>
          <a:p>
            <a:pPr algn="just">
              <a:lnSpc>
                <a:spcPts val="3380"/>
              </a:lnSpc>
              <a:spcBef>
                <a:spcPct val="0"/>
              </a:spcBef>
            </a:pPr>
            <a:endParaRPr lang="en-US" sz="600" dirty="0">
              <a:solidFill>
                <a:srgbClr val="264233"/>
              </a:solidFill>
              <a:latin typeface="Arimo"/>
            </a:endParaRPr>
          </a:p>
          <a:p>
            <a:pPr algn="just">
              <a:lnSpc>
                <a:spcPts val="4160"/>
              </a:lnSpc>
              <a:spcBef>
                <a:spcPct val="0"/>
              </a:spcBef>
            </a:pPr>
            <a:endParaRPr lang="en-US" sz="600" dirty="0">
              <a:solidFill>
                <a:srgbClr val="264233"/>
              </a:solidFill>
              <a:latin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4B4B"/>
        </a:solidFill>
        <a:effectLst/>
      </p:bgPr>
    </p:bg>
    <p:spTree>
      <p:nvGrpSpPr>
        <p:cNvPr id="1" name=""/>
        <p:cNvGrpSpPr/>
        <p:nvPr/>
      </p:nvGrpSpPr>
      <p:grpSpPr>
        <a:xfrm>
          <a:off x="0" y="0"/>
          <a:ext cx="0" cy="0"/>
          <a:chOff x="0" y="0"/>
          <a:chExt cx="0" cy="0"/>
        </a:xfrm>
      </p:grpSpPr>
      <p:grpSp>
        <p:nvGrpSpPr>
          <p:cNvPr id="2" name="Group 2"/>
          <p:cNvGrpSpPr/>
          <p:nvPr/>
        </p:nvGrpSpPr>
        <p:grpSpPr>
          <a:xfrm>
            <a:off x="3398603" y="7183008"/>
            <a:ext cx="11490794" cy="2063828"/>
            <a:chOff x="0" y="0"/>
            <a:chExt cx="15321058" cy="2751770"/>
          </a:xfrm>
        </p:grpSpPr>
        <p:sp>
          <p:nvSpPr>
            <p:cNvPr id="3" name="TextBox 3"/>
            <p:cNvSpPr txBox="1"/>
            <p:nvPr/>
          </p:nvSpPr>
          <p:spPr>
            <a:xfrm>
              <a:off x="0" y="-104775"/>
              <a:ext cx="15321058" cy="1689616"/>
            </a:xfrm>
            <a:prstGeom prst="rect">
              <a:avLst/>
            </a:prstGeom>
          </p:spPr>
          <p:txBody>
            <a:bodyPr lIns="0" tIns="0" rIns="0" bIns="0" rtlCol="0" anchor="t">
              <a:spAutoFit/>
            </a:bodyPr>
            <a:lstStyle/>
            <a:p>
              <a:pPr marL="0" lvl="0" indent="0" algn="ctr">
                <a:lnSpc>
                  <a:spcPts val="8580"/>
                </a:lnSpc>
              </a:pPr>
              <a:r>
                <a:rPr lang="en-US" sz="7800">
                  <a:solidFill>
                    <a:srgbClr val="F5F5EF"/>
                  </a:solidFill>
                  <a:latin typeface="Jua"/>
                </a:rPr>
                <a:t>Проведение утренника</a:t>
              </a:r>
            </a:p>
          </p:txBody>
        </p:sp>
        <p:sp>
          <p:nvSpPr>
            <p:cNvPr id="4" name="TextBox 4"/>
            <p:cNvSpPr txBox="1"/>
            <p:nvPr/>
          </p:nvSpPr>
          <p:spPr>
            <a:xfrm>
              <a:off x="229833" y="2082454"/>
              <a:ext cx="14861393" cy="669316"/>
            </a:xfrm>
            <a:prstGeom prst="rect">
              <a:avLst/>
            </a:prstGeom>
          </p:spPr>
          <p:txBody>
            <a:bodyPr lIns="0" tIns="0" rIns="0" bIns="0" rtlCol="0" anchor="t">
              <a:spAutoFit/>
            </a:bodyPr>
            <a:lstStyle/>
            <a:p>
              <a:pPr algn="ctr">
                <a:lnSpc>
                  <a:spcPts val="4160"/>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145762">
            <a:off x="6711820" y="1266747"/>
            <a:ext cx="3528314" cy="690896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08513" y="1028700"/>
            <a:ext cx="4469850" cy="452747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51871">
            <a:off x="11133375" y="1781129"/>
            <a:ext cx="796110" cy="839614"/>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51871">
            <a:off x="12504566" y="3125827"/>
            <a:ext cx="557181" cy="5876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3D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12377">
            <a:off x="14238623" y="1743428"/>
            <a:ext cx="3174178" cy="621551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52430" y="832676"/>
            <a:ext cx="4596498" cy="7370479"/>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51871">
            <a:off x="11305575" y="1691563"/>
            <a:ext cx="647696" cy="68308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51871">
            <a:off x="16154611" y="687155"/>
            <a:ext cx="647696" cy="683089"/>
          </a:xfrm>
          <a:prstGeom prst="rect">
            <a:avLst/>
          </a:prstGeom>
        </p:spPr>
      </p:pic>
      <p:sp>
        <p:nvSpPr>
          <p:cNvPr id="6" name="TextBox 6"/>
          <p:cNvSpPr txBox="1"/>
          <p:nvPr/>
        </p:nvSpPr>
        <p:spPr>
          <a:xfrm>
            <a:off x="625379" y="1833083"/>
            <a:ext cx="9808410" cy="5856090"/>
          </a:xfrm>
          <a:prstGeom prst="rect">
            <a:avLst/>
          </a:prstGeom>
        </p:spPr>
        <p:txBody>
          <a:bodyPr lIns="0" tIns="0" rIns="0" bIns="0" rtlCol="0" anchor="t">
            <a:spAutoFit/>
          </a:bodyPr>
          <a:lstStyle/>
          <a:p>
            <a:pPr marL="650074" lvl="1" indent="-325037" algn="just">
              <a:lnSpc>
                <a:spcPts val="5751"/>
              </a:lnSpc>
              <a:buFont typeface="Arial"/>
              <a:buChar char="•"/>
            </a:pPr>
            <a:r>
              <a:rPr lang="en-US" sz="3010" spc="207" dirty="0" err="1">
                <a:solidFill>
                  <a:srgbClr val="264233"/>
                </a:solidFill>
                <a:latin typeface="Quicksand"/>
              </a:rPr>
              <a:t>Выучите</a:t>
            </a:r>
            <a:r>
              <a:rPr lang="en-US" sz="3010" spc="207" dirty="0">
                <a:solidFill>
                  <a:srgbClr val="264233"/>
                </a:solidFill>
                <a:latin typeface="Quicksand"/>
              </a:rPr>
              <a:t> </a:t>
            </a:r>
            <a:r>
              <a:rPr lang="en-US" sz="3010" spc="207" dirty="0" err="1">
                <a:solidFill>
                  <a:srgbClr val="264233"/>
                </a:solidFill>
                <a:latin typeface="Quicksand"/>
              </a:rPr>
              <a:t>наизусть</a:t>
            </a:r>
            <a:r>
              <a:rPr lang="en-US" sz="3010" spc="207" dirty="0">
                <a:solidFill>
                  <a:srgbClr val="264233"/>
                </a:solidFill>
                <a:latin typeface="Quicksand"/>
              </a:rPr>
              <a:t> </a:t>
            </a:r>
            <a:r>
              <a:rPr lang="en-US" sz="3010" spc="207" dirty="0" err="1">
                <a:solidFill>
                  <a:srgbClr val="264233"/>
                </a:solidFill>
                <a:latin typeface="Quicksand"/>
              </a:rPr>
              <a:t>слова</a:t>
            </a:r>
            <a:r>
              <a:rPr lang="ru-RU" sz="3010" spc="207" dirty="0">
                <a:solidFill>
                  <a:srgbClr val="264233"/>
                </a:solidFill>
                <a:latin typeface="Quicksand"/>
              </a:rPr>
              <a:t>.</a:t>
            </a:r>
            <a:endParaRPr lang="en-US" sz="3010" spc="207" dirty="0">
              <a:solidFill>
                <a:srgbClr val="264233"/>
              </a:solidFill>
              <a:latin typeface="Quicksand"/>
            </a:endParaRPr>
          </a:p>
          <a:p>
            <a:pPr marL="650074" lvl="1" indent="-325037" algn="just">
              <a:lnSpc>
                <a:spcPts val="5751"/>
              </a:lnSpc>
              <a:buFont typeface="Arial"/>
              <a:buChar char="•"/>
            </a:pPr>
            <a:r>
              <a:rPr lang="en-US" sz="3010" spc="207" dirty="0" err="1">
                <a:solidFill>
                  <a:srgbClr val="264233"/>
                </a:solidFill>
                <a:latin typeface="Quicksand"/>
              </a:rPr>
              <a:t>Не</a:t>
            </a:r>
            <a:r>
              <a:rPr lang="en-US" sz="3010" spc="207" dirty="0">
                <a:solidFill>
                  <a:srgbClr val="264233"/>
                </a:solidFill>
                <a:latin typeface="Quicksand"/>
              </a:rPr>
              <a:t> </a:t>
            </a:r>
            <a:r>
              <a:rPr lang="en-US" sz="3010" spc="207" dirty="0" err="1">
                <a:solidFill>
                  <a:srgbClr val="264233"/>
                </a:solidFill>
                <a:latin typeface="Quicksand"/>
              </a:rPr>
              <a:t>оставляйте</a:t>
            </a:r>
            <a:r>
              <a:rPr lang="en-US" sz="3010" spc="207" dirty="0">
                <a:solidFill>
                  <a:srgbClr val="264233"/>
                </a:solidFill>
                <a:latin typeface="Quicksand"/>
              </a:rPr>
              <a:t> </a:t>
            </a:r>
            <a:r>
              <a:rPr lang="en-US" sz="3010" spc="207" dirty="0" err="1">
                <a:solidFill>
                  <a:srgbClr val="264233"/>
                </a:solidFill>
                <a:latin typeface="Quicksand"/>
              </a:rPr>
              <a:t>без</a:t>
            </a:r>
            <a:r>
              <a:rPr lang="en-US" sz="3010" spc="207" dirty="0">
                <a:solidFill>
                  <a:srgbClr val="264233"/>
                </a:solidFill>
                <a:latin typeface="Quicksand"/>
              </a:rPr>
              <a:t> </a:t>
            </a:r>
            <a:r>
              <a:rPr lang="en-US" sz="3010" spc="207" dirty="0" err="1">
                <a:solidFill>
                  <a:srgbClr val="264233"/>
                </a:solidFill>
                <a:latin typeface="Quicksand"/>
              </a:rPr>
              <a:t>внимания</a:t>
            </a:r>
            <a:r>
              <a:rPr lang="en-US" sz="3010" spc="207" dirty="0">
                <a:solidFill>
                  <a:srgbClr val="264233"/>
                </a:solidFill>
                <a:latin typeface="Quicksand"/>
              </a:rPr>
              <a:t> </a:t>
            </a:r>
            <a:r>
              <a:rPr lang="en-US" sz="3010" spc="207" dirty="0" err="1">
                <a:solidFill>
                  <a:srgbClr val="264233"/>
                </a:solidFill>
                <a:latin typeface="Quicksand"/>
              </a:rPr>
              <a:t>ваш</a:t>
            </a:r>
            <a:r>
              <a:rPr lang="en-US" sz="3010" spc="207" dirty="0">
                <a:solidFill>
                  <a:srgbClr val="264233"/>
                </a:solidFill>
                <a:latin typeface="Quicksand"/>
              </a:rPr>
              <a:t> </a:t>
            </a:r>
            <a:r>
              <a:rPr lang="en-US" sz="3010" spc="207" dirty="0" err="1">
                <a:solidFill>
                  <a:srgbClr val="264233"/>
                </a:solidFill>
                <a:latin typeface="Quicksand"/>
              </a:rPr>
              <a:t>внешний</a:t>
            </a:r>
            <a:r>
              <a:rPr lang="en-US" sz="3010" spc="207" dirty="0">
                <a:solidFill>
                  <a:srgbClr val="264233"/>
                </a:solidFill>
                <a:latin typeface="Quicksand"/>
              </a:rPr>
              <a:t> </a:t>
            </a:r>
            <a:r>
              <a:rPr lang="en-US" sz="3010" spc="207" dirty="0" err="1">
                <a:solidFill>
                  <a:srgbClr val="264233"/>
                </a:solidFill>
                <a:latin typeface="Quicksand"/>
              </a:rPr>
              <a:t>вид</a:t>
            </a:r>
            <a:r>
              <a:rPr lang="ru-RU" sz="3010" spc="207" dirty="0">
                <a:solidFill>
                  <a:srgbClr val="264233"/>
                </a:solidFill>
                <a:latin typeface="Quicksand"/>
              </a:rPr>
              <a:t>.</a:t>
            </a:r>
            <a:endParaRPr lang="en-US" sz="3010" spc="207" dirty="0">
              <a:solidFill>
                <a:srgbClr val="264233"/>
              </a:solidFill>
              <a:latin typeface="Quicksand"/>
            </a:endParaRPr>
          </a:p>
          <a:p>
            <a:pPr marL="650074" lvl="1" indent="-325037" algn="just">
              <a:lnSpc>
                <a:spcPts val="5751"/>
              </a:lnSpc>
              <a:buFont typeface="Arial"/>
              <a:buChar char="•"/>
            </a:pPr>
            <a:r>
              <a:rPr lang="en-US" sz="3010" spc="207" dirty="0" err="1">
                <a:solidFill>
                  <a:srgbClr val="264233"/>
                </a:solidFill>
                <a:latin typeface="Quicksand"/>
              </a:rPr>
              <a:t>Хорошо</a:t>
            </a:r>
            <a:r>
              <a:rPr lang="en-US" sz="3010" spc="207" dirty="0">
                <a:solidFill>
                  <a:srgbClr val="264233"/>
                </a:solidFill>
                <a:latin typeface="Quicksand"/>
              </a:rPr>
              <a:t> </a:t>
            </a:r>
            <a:r>
              <a:rPr lang="en-US" sz="3010" spc="207" dirty="0" err="1">
                <a:solidFill>
                  <a:srgbClr val="264233"/>
                </a:solidFill>
                <a:latin typeface="Quicksand"/>
              </a:rPr>
              <a:t>знайте</a:t>
            </a:r>
            <a:r>
              <a:rPr lang="en-US" sz="3010" spc="207" dirty="0">
                <a:solidFill>
                  <a:srgbClr val="264233"/>
                </a:solidFill>
                <a:latin typeface="Quicksand"/>
              </a:rPr>
              <a:t> </a:t>
            </a:r>
            <a:r>
              <a:rPr lang="en-US" sz="3010" spc="207" dirty="0" err="1">
                <a:solidFill>
                  <a:srgbClr val="264233"/>
                </a:solidFill>
                <a:latin typeface="Quicksand"/>
              </a:rPr>
              <a:t>слова</a:t>
            </a:r>
            <a:r>
              <a:rPr lang="en-US" sz="3010" spc="207" dirty="0">
                <a:solidFill>
                  <a:srgbClr val="264233"/>
                </a:solidFill>
                <a:latin typeface="Quicksand"/>
              </a:rPr>
              <a:t> </a:t>
            </a:r>
            <a:r>
              <a:rPr lang="en-US" sz="3010" spc="207" dirty="0" err="1">
                <a:solidFill>
                  <a:srgbClr val="264233"/>
                </a:solidFill>
                <a:latin typeface="Quicksand"/>
              </a:rPr>
              <a:t>песен</a:t>
            </a:r>
            <a:r>
              <a:rPr lang="en-US" sz="3010" spc="207" dirty="0">
                <a:solidFill>
                  <a:srgbClr val="264233"/>
                </a:solidFill>
                <a:latin typeface="Quicksand"/>
              </a:rPr>
              <a:t> и </a:t>
            </a:r>
            <a:r>
              <a:rPr lang="en-US" sz="3010" spc="207" dirty="0" err="1">
                <a:solidFill>
                  <a:srgbClr val="264233"/>
                </a:solidFill>
                <a:latin typeface="Quicksand"/>
              </a:rPr>
              <a:t>движения</a:t>
            </a:r>
            <a:r>
              <a:rPr lang="en-US" sz="3010" spc="207" dirty="0">
                <a:solidFill>
                  <a:srgbClr val="264233"/>
                </a:solidFill>
                <a:latin typeface="Quicksand"/>
              </a:rPr>
              <a:t> </a:t>
            </a:r>
            <a:r>
              <a:rPr lang="en-US" sz="3010" spc="207" dirty="0" err="1">
                <a:solidFill>
                  <a:srgbClr val="264233"/>
                </a:solidFill>
                <a:latin typeface="Quicksand"/>
              </a:rPr>
              <a:t>танцев</a:t>
            </a:r>
            <a:r>
              <a:rPr lang="en-US" sz="3010" spc="207" dirty="0">
                <a:solidFill>
                  <a:srgbClr val="264233"/>
                </a:solidFill>
                <a:latin typeface="Quicksand"/>
              </a:rPr>
              <a:t>, </a:t>
            </a:r>
            <a:r>
              <a:rPr lang="en-US" sz="3010" spc="207" dirty="0" err="1">
                <a:solidFill>
                  <a:srgbClr val="264233"/>
                </a:solidFill>
                <a:latin typeface="Quicksand"/>
              </a:rPr>
              <a:t>ход</a:t>
            </a:r>
            <a:r>
              <a:rPr lang="en-US" sz="3010" spc="207" dirty="0">
                <a:solidFill>
                  <a:srgbClr val="264233"/>
                </a:solidFill>
                <a:latin typeface="Quicksand"/>
              </a:rPr>
              <a:t> </a:t>
            </a:r>
            <a:r>
              <a:rPr lang="en-US" sz="3010" spc="207" dirty="0" err="1">
                <a:solidFill>
                  <a:srgbClr val="264233"/>
                </a:solidFill>
                <a:latin typeface="Quicksand"/>
              </a:rPr>
              <a:t>мероприятия</a:t>
            </a:r>
            <a:r>
              <a:rPr lang="ru-RU" sz="3010" spc="207" dirty="0">
                <a:solidFill>
                  <a:srgbClr val="264233"/>
                </a:solidFill>
                <a:latin typeface="Quicksand"/>
              </a:rPr>
              <a:t>.</a:t>
            </a:r>
            <a:endParaRPr lang="en-US" sz="3010" spc="207" dirty="0">
              <a:solidFill>
                <a:srgbClr val="264233"/>
              </a:solidFill>
              <a:latin typeface="Quicksand"/>
            </a:endParaRPr>
          </a:p>
          <a:p>
            <a:pPr marL="650074" lvl="1" indent="-325037" algn="just">
              <a:lnSpc>
                <a:spcPts val="5751"/>
              </a:lnSpc>
              <a:buFont typeface="Arial"/>
              <a:buChar char="•"/>
            </a:pPr>
            <a:r>
              <a:rPr lang="en-US" sz="3010" spc="207" dirty="0" err="1">
                <a:solidFill>
                  <a:srgbClr val="264233"/>
                </a:solidFill>
                <a:latin typeface="Quicksand"/>
              </a:rPr>
              <a:t>Держитесь</a:t>
            </a:r>
            <a:r>
              <a:rPr lang="en-US" sz="3010" spc="207" dirty="0">
                <a:solidFill>
                  <a:srgbClr val="264233"/>
                </a:solidFill>
                <a:latin typeface="Quicksand"/>
              </a:rPr>
              <a:t> </a:t>
            </a:r>
            <a:r>
              <a:rPr lang="en-US" sz="3010" spc="207" dirty="0" err="1">
                <a:solidFill>
                  <a:srgbClr val="264233"/>
                </a:solidFill>
                <a:latin typeface="Quicksand"/>
              </a:rPr>
              <a:t>свободно</a:t>
            </a:r>
            <a:r>
              <a:rPr lang="en-US" sz="3010" spc="207" dirty="0">
                <a:solidFill>
                  <a:srgbClr val="264233"/>
                </a:solidFill>
                <a:latin typeface="Quicksand"/>
              </a:rPr>
              <a:t> и </a:t>
            </a:r>
            <a:r>
              <a:rPr lang="en-US" sz="3010" spc="207" dirty="0" err="1">
                <a:solidFill>
                  <a:srgbClr val="264233"/>
                </a:solidFill>
                <a:latin typeface="Quicksand"/>
              </a:rPr>
              <a:t>естественно</a:t>
            </a:r>
            <a:r>
              <a:rPr lang="ru-RU" sz="3010" spc="207" dirty="0">
                <a:solidFill>
                  <a:srgbClr val="264233"/>
                </a:solidFill>
                <a:latin typeface="Quicksand"/>
              </a:rPr>
              <a:t>.</a:t>
            </a:r>
            <a:endParaRPr lang="en-US" sz="3010" spc="207" dirty="0">
              <a:solidFill>
                <a:srgbClr val="264233"/>
              </a:solidFill>
              <a:latin typeface="Quicksand"/>
            </a:endParaRPr>
          </a:p>
          <a:p>
            <a:pPr marL="650074" lvl="1" indent="-325037" algn="just">
              <a:lnSpc>
                <a:spcPts val="5751"/>
              </a:lnSpc>
              <a:buFont typeface="Arial"/>
              <a:buChar char="•"/>
            </a:pPr>
            <a:r>
              <a:rPr lang="en-US" sz="3010" spc="207" dirty="0" err="1">
                <a:solidFill>
                  <a:srgbClr val="264233"/>
                </a:solidFill>
                <a:latin typeface="Quicksand"/>
              </a:rPr>
              <a:t>Будьте</a:t>
            </a:r>
            <a:r>
              <a:rPr lang="en-US" sz="3010" spc="207" dirty="0">
                <a:solidFill>
                  <a:srgbClr val="264233"/>
                </a:solidFill>
                <a:latin typeface="Quicksand"/>
              </a:rPr>
              <a:t> </a:t>
            </a:r>
            <a:r>
              <a:rPr lang="en-US" sz="3010" spc="207" dirty="0" err="1">
                <a:solidFill>
                  <a:srgbClr val="264233"/>
                </a:solidFill>
                <a:latin typeface="Quicksand"/>
              </a:rPr>
              <a:t>находчивой</a:t>
            </a:r>
            <a:r>
              <a:rPr lang="ru-RU" sz="3010" spc="207" dirty="0">
                <a:solidFill>
                  <a:srgbClr val="264233"/>
                </a:solidFill>
                <a:latin typeface="Quicksand"/>
              </a:rPr>
              <a:t>.</a:t>
            </a:r>
            <a:endParaRPr lang="en-US" sz="3010" spc="207" dirty="0">
              <a:solidFill>
                <a:srgbClr val="264233"/>
              </a:solidFill>
              <a:latin typeface="Quicksand"/>
            </a:endParaRPr>
          </a:p>
          <a:p>
            <a:pPr marL="650074" lvl="1" indent="-325037" algn="just">
              <a:lnSpc>
                <a:spcPts val="5751"/>
              </a:lnSpc>
              <a:buFont typeface="Arial"/>
              <a:buChar char="•"/>
            </a:pPr>
            <a:r>
              <a:rPr lang="en-US" sz="3010" spc="207" dirty="0" err="1">
                <a:solidFill>
                  <a:srgbClr val="264233"/>
                </a:solidFill>
                <a:latin typeface="Quicksand"/>
              </a:rPr>
              <a:t>Организованно</a:t>
            </a:r>
            <a:r>
              <a:rPr lang="en-US" sz="3010" spc="207" dirty="0">
                <a:solidFill>
                  <a:srgbClr val="264233"/>
                </a:solidFill>
                <a:latin typeface="Quicksand"/>
              </a:rPr>
              <a:t> </a:t>
            </a:r>
            <a:r>
              <a:rPr lang="en-US" sz="3010" spc="207" dirty="0" err="1">
                <a:solidFill>
                  <a:srgbClr val="264233"/>
                </a:solidFill>
                <a:latin typeface="Quicksand"/>
              </a:rPr>
              <a:t>закончите</a:t>
            </a:r>
            <a:r>
              <a:rPr lang="en-US" sz="3010" spc="207" dirty="0">
                <a:solidFill>
                  <a:srgbClr val="264233"/>
                </a:solidFill>
                <a:latin typeface="Quicksand"/>
              </a:rPr>
              <a:t> </a:t>
            </a:r>
            <a:r>
              <a:rPr lang="en-US" sz="3010" spc="207" dirty="0" err="1">
                <a:solidFill>
                  <a:srgbClr val="264233"/>
                </a:solidFill>
                <a:latin typeface="Quicksand"/>
              </a:rPr>
              <a:t>праздник</a:t>
            </a:r>
            <a:r>
              <a:rPr lang="en-US" sz="3010" spc="207" dirty="0">
                <a:solidFill>
                  <a:srgbClr val="264233"/>
                </a:solidFill>
                <a:latin typeface="Quicksand"/>
              </a:rPr>
              <a:t>.</a:t>
            </a:r>
          </a:p>
        </p:txBody>
      </p:sp>
      <p:sp>
        <p:nvSpPr>
          <p:cNvPr id="7" name="TextBox 7"/>
          <p:cNvSpPr txBox="1"/>
          <p:nvPr/>
        </p:nvSpPr>
        <p:spPr>
          <a:xfrm>
            <a:off x="558231" y="8320040"/>
            <a:ext cx="17171538" cy="1461487"/>
          </a:xfrm>
          <a:prstGeom prst="rect">
            <a:avLst/>
          </a:prstGeom>
        </p:spPr>
        <p:txBody>
          <a:bodyPr lIns="0" tIns="0" rIns="0" bIns="0" rtlCol="0" anchor="t">
            <a:spAutoFit/>
          </a:bodyPr>
          <a:lstStyle/>
          <a:p>
            <a:pPr algn="ctr">
              <a:lnSpc>
                <a:spcPts val="3896"/>
              </a:lnSpc>
            </a:pPr>
            <a:r>
              <a:rPr lang="en-US" sz="2783">
                <a:solidFill>
                  <a:srgbClr val="264233"/>
                </a:solidFill>
                <a:latin typeface="Open Sans Bold"/>
              </a:rPr>
              <a:t>Ведущий – </a:t>
            </a:r>
            <a:r>
              <a:rPr lang="en-US" sz="2783">
                <a:solidFill>
                  <a:srgbClr val="264233"/>
                </a:solidFill>
                <a:latin typeface="Open Sans Italics"/>
              </a:rPr>
              <a:t>это лицо, которое руководит праздничным утренником, объединяет все элементы праздника в единое целое, поясняет детям происходящее, является связующим звеном между зрителями и исполнителями. </a:t>
            </a:r>
          </a:p>
        </p:txBody>
      </p:sp>
      <p:sp>
        <p:nvSpPr>
          <p:cNvPr id="8" name="TextBox 8"/>
          <p:cNvSpPr txBox="1"/>
          <p:nvPr/>
        </p:nvSpPr>
        <p:spPr>
          <a:xfrm>
            <a:off x="866965" y="738077"/>
            <a:ext cx="9808410" cy="702063"/>
          </a:xfrm>
          <a:prstGeom prst="rect">
            <a:avLst/>
          </a:prstGeom>
        </p:spPr>
        <p:txBody>
          <a:bodyPr lIns="0" tIns="0" rIns="0" bIns="0" rtlCol="0" anchor="t">
            <a:spAutoFit/>
          </a:bodyPr>
          <a:lstStyle/>
          <a:p>
            <a:pPr marL="0" lvl="0" indent="0" algn="l">
              <a:lnSpc>
                <a:spcPts val="3178"/>
              </a:lnSpc>
            </a:pPr>
            <a:r>
              <a:rPr lang="en-US" sz="6357">
                <a:solidFill>
                  <a:srgbClr val="264233"/>
                </a:solidFill>
                <a:latin typeface="Jua"/>
              </a:rPr>
              <a:t>Советы ведущему: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98B7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51871">
            <a:off x="10994225" y="1941033"/>
            <a:ext cx="647696" cy="683089"/>
          </a:xfrm>
          <a:prstGeom prst="rect">
            <a:avLst/>
          </a:prstGeom>
        </p:spPr>
      </p:pic>
      <p:pic>
        <p:nvPicPr>
          <p:cNvPr id="3" name="Picture 3"/>
          <p:cNvPicPr>
            <a:picLocks noChangeAspect="1"/>
          </p:cNvPicPr>
          <p:nvPr/>
        </p:nvPicPr>
        <p:blipFill>
          <a:blip r:embed="rId5">
            <a:alphaModFix amt="37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82466">
            <a:off x="10189414" y="2605176"/>
            <a:ext cx="3403418" cy="6664402"/>
          </a:xfrm>
          <a:prstGeom prst="rect">
            <a:avLst/>
          </a:prstGeom>
        </p:spPr>
      </p:pic>
      <p:sp>
        <p:nvSpPr>
          <p:cNvPr id="4" name="TextBox 4"/>
          <p:cNvSpPr txBox="1"/>
          <p:nvPr/>
        </p:nvSpPr>
        <p:spPr>
          <a:xfrm>
            <a:off x="221352" y="1311040"/>
            <a:ext cx="9191699" cy="8402677"/>
          </a:xfrm>
          <a:prstGeom prst="rect">
            <a:avLst/>
          </a:prstGeom>
        </p:spPr>
        <p:txBody>
          <a:bodyPr lIns="0" tIns="0" rIns="0" bIns="0" rtlCol="0" anchor="t">
            <a:spAutoFit/>
          </a:bodyPr>
          <a:lstStyle/>
          <a:p>
            <a:pPr>
              <a:lnSpc>
                <a:spcPts val="4160"/>
              </a:lnSpc>
              <a:spcBef>
                <a:spcPct val="0"/>
              </a:spcBef>
            </a:pPr>
            <a:endParaRPr/>
          </a:p>
          <a:p>
            <a:pPr marL="669291" lvl="1" indent="-334646">
              <a:lnSpc>
                <a:spcPts val="4464"/>
              </a:lnSpc>
              <a:buFont typeface="Arial"/>
              <a:buChar char="•"/>
            </a:pPr>
            <a:r>
              <a:rPr lang="en-US" sz="3100" u="none">
                <a:solidFill>
                  <a:srgbClr val="F5F5EF"/>
                </a:solidFill>
                <a:latin typeface="Quicksand"/>
              </a:rPr>
              <a:t>Не забудьте про внешний вид.</a:t>
            </a:r>
          </a:p>
          <a:p>
            <a:pPr marL="669291" lvl="1" indent="-334646">
              <a:lnSpc>
                <a:spcPts val="4464"/>
              </a:lnSpc>
              <a:buFont typeface="Arial"/>
              <a:buChar char="•"/>
            </a:pPr>
            <a:r>
              <a:rPr lang="en-US" sz="3100" u="none">
                <a:solidFill>
                  <a:srgbClr val="F5F5EF"/>
                </a:solidFill>
                <a:latin typeface="Quicksand"/>
              </a:rPr>
              <a:t>Перед утренником разложите все атрибуты, необходимые по сценарию, проверьте их количество, поставить нужное число стульчиков.</a:t>
            </a:r>
          </a:p>
          <a:p>
            <a:pPr marL="669291" lvl="1" indent="-334646">
              <a:lnSpc>
                <a:spcPts val="4464"/>
              </a:lnSpc>
              <a:buFont typeface="Arial"/>
              <a:buChar char="•"/>
            </a:pPr>
            <a:r>
              <a:rPr lang="en-US" sz="3100" u="none">
                <a:solidFill>
                  <a:srgbClr val="F5F5EF"/>
                </a:solidFill>
                <a:latin typeface="Quicksand"/>
              </a:rPr>
              <a:t>Во время проведения утренника внимательно следите, как воспринимают ребята выступления, помогайте им, если это необходимо, при проведении игры, следите за безопасностью. Пойте и, по необходимости, танцуйте вместе с детьми. </a:t>
            </a:r>
          </a:p>
          <a:p>
            <a:pPr marL="669291" lvl="1" indent="-334646">
              <a:lnSpc>
                <a:spcPts val="4464"/>
              </a:lnSpc>
              <a:buFont typeface="Arial"/>
              <a:buChar char="•"/>
            </a:pPr>
            <a:r>
              <a:rPr lang="en-US" sz="3100" u="none">
                <a:solidFill>
                  <a:srgbClr val="F5F5EF"/>
                </a:solidFill>
                <a:latin typeface="Quicksand"/>
              </a:rPr>
              <a:t>Вы так же хорошо должны знать программу и весь ход праздника.</a:t>
            </a:r>
          </a:p>
          <a:p>
            <a:pPr>
              <a:lnSpc>
                <a:spcPts val="4160"/>
              </a:lnSpc>
              <a:spcBef>
                <a:spcPct val="0"/>
              </a:spcBef>
            </a:pPr>
            <a:endParaRPr lang="en-US" sz="3100" u="none">
              <a:solidFill>
                <a:srgbClr val="F5F5EF"/>
              </a:solidFill>
              <a:latin typeface="Quicksand"/>
            </a:endParaRPr>
          </a:p>
        </p:txBody>
      </p:sp>
      <p:pic>
        <p:nvPicPr>
          <p:cNvPr id="5" name="Picture 5"/>
          <p:cNvPicPr>
            <a:picLocks noChangeAspect="1"/>
          </p:cNvPicPr>
          <p:nvPr/>
        </p:nvPicPr>
        <p:blipFill>
          <a:blip r:embed="rId7" cstate="print">
            <a:alphaModFix amt="53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773926">
            <a:off x="15293514" y="6155570"/>
            <a:ext cx="1622937" cy="292048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318073" y="1028700"/>
            <a:ext cx="5192129" cy="8229600"/>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51871">
            <a:off x="16512444" y="3065433"/>
            <a:ext cx="647696" cy="683089"/>
          </a:xfrm>
          <a:prstGeom prst="rect">
            <a:avLst/>
          </a:prstGeom>
        </p:spPr>
      </p:pic>
      <p:sp>
        <p:nvSpPr>
          <p:cNvPr id="8" name="TextBox 8"/>
          <p:cNvSpPr txBox="1"/>
          <p:nvPr/>
        </p:nvSpPr>
        <p:spPr>
          <a:xfrm>
            <a:off x="462937" y="305328"/>
            <a:ext cx="10589392" cy="1024762"/>
          </a:xfrm>
          <a:prstGeom prst="rect">
            <a:avLst/>
          </a:prstGeom>
        </p:spPr>
        <p:txBody>
          <a:bodyPr lIns="0" tIns="0" rIns="0" bIns="0" rtlCol="0" anchor="t">
            <a:spAutoFit/>
          </a:bodyPr>
          <a:lstStyle/>
          <a:p>
            <a:pPr marL="0" lvl="0" indent="0">
              <a:lnSpc>
                <a:spcPts val="6710"/>
              </a:lnSpc>
            </a:pPr>
            <a:r>
              <a:rPr lang="en-US" sz="6100">
                <a:solidFill>
                  <a:srgbClr val="F5F5EF"/>
                </a:solidFill>
                <a:latin typeface="Jua"/>
              </a:rPr>
              <a:t>Советы воспитателю: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4B4B"/>
        </a:solidFill>
        <a:effectLst/>
      </p:bgPr>
    </p:bg>
    <p:spTree>
      <p:nvGrpSpPr>
        <p:cNvPr id="1" name=""/>
        <p:cNvGrpSpPr/>
        <p:nvPr/>
      </p:nvGrpSpPr>
      <p:grpSpPr>
        <a:xfrm>
          <a:off x="0" y="0"/>
          <a:ext cx="0" cy="0"/>
          <a:chOff x="0" y="0"/>
          <a:chExt cx="0" cy="0"/>
        </a:xfrm>
      </p:grpSpPr>
      <p:grpSp>
        <p:nvGrpSpPr>
          <p:cNvPr id="2" name="Group 2"/>
          <p:cNvGrpSpPr/>
          <p:nvPr/>
        </p:nvGrpSpPr>
        <p:grpSpPr>
          <a:xfrm>
            <a:off x="3398603" y="7183008"/>
            <a:ext cx="11490794" cy="2063828"/>
            <a:chOff x="0" y="0"/>
            <a:chExt cx="15321058" cy="2751770"/>
          </a:xfrm>
        </p:grpSpPr>
        <p:sp>
          <p:nvSpPr>
            <p:cNvPr id="3" name="TextBox 3"/>
            <p:cNvSpPr txBox="1"/>
            <p:nvPr/>
          </p:nvSpPr>
          <p:spPr>
            <a:xfrm>
              <a:off x="0" y="-104775"/>
              <a:ext cx="15321058" cy="1689616"/>
            </a:xfrm>
            <a:prstGeom prst="rect">
              <a:avLst/>
            </a:prstGeom>
          </p:spPr>
          <p:txBody>
            <a:bodyPr lIns="0" tIns="0" rIns="0" bIns="0" rtlCol="0" anchor="t">
              <a:spAutoFit/>
            </a:bodyPr>
            <a:lstStyle/>
            <a:p>
              <a:pPr marL="0" lvl="0" indent="0" algn="ctr">
                <a:lnSpc>
                  <a:spcPts val="8580"/>
                </a:lnSpc>
              </a:pPr>
              <a:r>
                <a:rPr lang="en-US" sz="7800">
                  <a:solidFill>
                    <a:srgbClr val="F5F5EF"/>
                  </a:solidFill>
                  <a:latin typeface="Jua"/>
                </a:rPr>
                <a:t>Подведение итогов</a:t>
              </a:r>
            </a:p>
          </p:txBody>
        </p:sp>
        <p:sp>
          <p:nvSpPr>
            <p:cNvPr id="4" name="TextBox 4"/>
            <p:cNvSpPr txBox="1"/>
            <p:nvPr/>
          </p:nvSpPr>
          <p:spPr>
            <a:xfrm>
              <a:off x="229833" y="2082454"/>
              <a:ext cx="14861393" cy="669316"/>
            </a:xfrm>
            <a:prstGeom prst="rect">
              <a:avLst/>
            </a:prstGeom>
          </p:spPr>
          <p:txBody>
            <a:bodyPr lIns="0" tIns="0" rIns="0" bIns="0" rtlCol="0" anchor="t">
              <a:spAutoFit/>
            </a:bodyPr>
            <a:lstStyle/>
            <a:p>
              <a:pPr algn="ctr">
                <a:lnSpc>
                  <a:spcPts val="4160"/>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145762">
            <a:off x="6711820" y="1266747"/>
            <a:ext cx="3528314" cy="690896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08513" y="1028700"/>
            <a:ext cx="4469850" cy="452747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51871">
            <a:off x="11133375" y="1781129"/>
            <a:ext cx="796110" cy="839614"/>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51871">
            <a:off x="12504566" y="3125827"/>
            <a:ext cx="557181" cy="5876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3500">
            <a:off x="13148302" y="8355521"/>
            <a:ext cx="1517391" cy="306875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57342">
            <a:off x="16854530" y="166316"/>
            <a:ext cx="1351056" cy="2431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999631">
            <a:off x="8036321" y="-1416902"/>
            <a:ext cx="1777189" cy="359416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145443">
            <a:off x="527829" y="-660968"/>
            <a:ext cx="1351056" cy="2431231"/>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57342">
            <a:off x="-5258" y="8288683"/>
            <a:ext cx="1351056" cy="243123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51871">
            <a:off x="389638" y="2336503"/>
            <a:ext cx="810435" cy="85472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51871">
            <a:off x="14208794" y="642104"/>
            <a:ext cx="810435" cy="85472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51871">
            <a:off x="10521774" y="8945180"/>
            <a:ext cx="810435" cy="854721"/>
          </a:xfrm>
          <a:prstGeom prst="rect">
            <a:avLst/>
          </a:prstGeom>
        </p:spPr>
      </p:pic>
      <p:sp>
        <p:nvSpPr>
          <p:cNvPr id="10" name="TextBox 10"/>
          <p:cNvSpPr txBox="1"/>
          <p:nvPr/>
        </p:nvSpPr>
        <p:spPr>
          <a:xfrm>
            <a:off x="1586618" y="3066474"/>
            <a:ext cx="15114764" cy="5318701"/>
          </a:xfrm>
          <a:prstGeom prst="rect">
            <a:avLst/>
          </a:prstGeom>
        </p:spPr>
        <p:txBody>
          <a:bodyPr lIns="0" tIns="0" rIns="0" bIns="0" rtlCol="0" anchor="t">
            <a:spAutoFit/>
          </a:bodyPr>
          <a:lstStyle/>
          <a:p>
            <a:pPr marL="0" lvl="0" indent="0" algn="ctr">
              <a:lnSpc>
                <a:spcPts val="4950"/>
              </a:lnSpc>
            </a:pPr>
            <a:r>
              <a:rPr lang="en-US" sz="4500">
                <a:solidFill>
                  <a:srgbClr val="264233"/>
                </a:solidFill>
                <a:latin typeface="Jua"/>
              </a:rPr>
              <a:t> Итоги проведения праздника необходимо обсудить с детьми. Обычно с ними проводится беседа о прошедшем утреннике, уточняются представления и впечатления о нем. Во время занятий по изобразительной деятельности дети рисуют, лепят на тему «Наш праздник», вновь переживая впечатления</a:t>
            </a:r>
            <a:r>
              <a:rPr lang="en-US" sz="4500" u="none">
                <a:solidFill>
                  <a:srgbClr val="264233"/>
                </a:solidFill>
                <a:latin typeface="Jua"/>
              </a:rPr>
              <a:t> от него.</a:t>
            </a:r>
          </a:p>
          <a:p>
            <a:pPr marL="0" lvl="0" indent="0" algn="ctr">
              <a:lnSpc>
                <a:spcPts val="6270"/>
              </a:lnSpc>
            </a:pPr>
            <a:endParaRPr lang="en-US" sz="4500" u="none">
              <a:solidFill>
                <a:srgbClr val="264233"/>
              </a:solidFill>
              <a:latin typeface="Jua"/>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438912" y="8385175"/>
            <a:ext cx="1660525" cy="174625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61416" y="9133156"/>
            <a:ext cx="1097200" cy="11538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1335</Words>
  <Application>Microsoft Office PowerPoint</Application>
  <PresentationFormat>Произвольный</PresentationFormat>
  <Paragraphs>85</Paragraphs>
  <Slides>12</Slides>
  <Notes>4</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12</vt:i4>
      </vt:variant>
    </vt:vector>
  </HeadingPairs>
  <TitlesOfParts>
    <vt:vector size="24" baseType="lpstr">
      <vt:lpstr>Quicksand</vt:lpstr>
      <vt:lpstr>Open Sans Bold</vt:lpstr>
      <vt:lpstr>Open Sans Italics</vt:lpstr>
      <vt:lpstr>Quicksand Bold</vt:lpstr>
      <vt:lpstr>Symbol</vt:lpstr>
      <vt:lpstr>Arial</vt:lpstr>
      <vt:lpstr>Arimo</vt:lpstr>
      <vt:lpstr>Calibri</vt:lpstr>
      <vt:lpstr>Times New Roman</vt:lpstr>
      <vt:lpstr>Jua</vt:lpstr>
      <vt:lpstr>Open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Новогодний утренник</dc:title>
  <dc:creator>ADMIN</dc:creator>
  <cp:lastModifiedBy>ADMIN</cp:lastModifiedBy>
  <cp:revision>4</cp:revision>
  <dcterms:created xsi:type="dcterms:W3CDTF">2006-08-16T00:00:00Z</dcterms:created>
  <dcterms:modified xsi:type="dcterms:W3CDTF">2021-12-16T12:59:18Z</dcterms:modified>
  <dc:identifier>DAEygDZ65oI</dc:identifier>
</cp:coreProperties>
</file>